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Arimo" panose="020B0604020202020204" pitchFamily="34" charset="0"/>
      <p:regular r:id="rId44"/>
    </p:embeddedFont>
    <p:embeddedFont>
      <p:font typeface="Arimo Bold" panose="020B0704020202020204" pitchFamily="34" charset="0"/>
      <p:regular r:id="rId45"/>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94626" autoAdjust="0"/>
  </p:normalViewPr>
  <p:slideViewPr>
    <p:cSldViewPr>
      <p:cViewPr varScale="1">
        <p:scale>
          <a:sx n="80" d="100"/>
          <a:sy n="80" d="100"/>
        </p:scale>
        <p:origin x="52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Freeform 6" descr="preencoded.png"/>
          <p:cNvSpPr/>
          <p:nvPr/>
        </p:nvSpPr>
        <p:spPr>
          <a:xfrm>
            <a:off x="11815762" y="3621881"/>
            <a:ext cx="6086475" cy="3043238"/>
          </a:xfrm>
          <a:custGeom>
            <a:avLst/>
            <a:gdLst/>
            <a:ahLst/>
            <a:cxnLst/>
            <a:rect l="l" t="t" r="r" b="b"/>
            <a:pathLst>
              <a:path w="6086475" h="3043238">
                <a:moveTo>
                  <a:pt x="0" y="0"/>
                </a:moveTo>
                <a:lnTo>
                  <a:pt x="6086475" y="0"/>
                </a:lnTo>
                <a:lnTo>
                  <a:pt x="6086475" y="3043238"/>
                </a:lnTo>
                <a:lnTo>
                  <a:pt x="0" y="3043238"/>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080046" y="2320826"/>
            <a:ext cx="9269909" cy="2737842"/>
          </a:xfrm>
          <a:prstGeom prst="rect">
            <a:avLst/>
          </a:prstGeom>
        </p:spPr>
        <p:txBody>
          <a:bodyPr lIns="0" tIns="0" rIns="0" bIns="0" rtlCol="0" anchor="t">
            <a:spAutoFit/>
          </a:bodyPr>
          <a:lstStyle/>
          <a:p>
            <a:pPr algn="l">
              <a:lnSpc>
                <a:spcPts val="10437"/>
              </a:lnSpc>
            </a:pPr>
            <a:r>
              <a:rPr lang="en-US" sz="8375">
                <a:solidFill>
                  <a:srgbClr val="97B8FF"/>
                </a:solidFill>
                <a:latin typeface="Arimo"/>
                <a:ea typeface="Arimo"/>
                <a:cs typeface="Arimo"/>
                <a:sym typeface="Arimo"/>
              </a:rPr>
              <a:t>Introducción a las Redes</a:t>
            </a:r>
          </a:p>
        </p:txBody>
      </p:sp>
      <p:sp>
        <p:nvSpPr>
          <p:cNvPr id="8" name="TextBox 8"/>
          <p:cNvSpPr txBox="1"/>
          <p:nvPr/>
        </p:nvSpPr>
        <p:spPr>
          <a:xfrm>
            <a:off x="1080046" y="5416749"/>
            <a:ext cx="9269909" cy="1586210"/>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Este documento explora conceptos fundamentales de redes de computadoras, incluyendo tecnologías, protocolos y servicios esenciales.</a:t>
            </a:r>
          </a:p>
        </p:txBody>
      </p:sp>
      <p:grpSp>
        <p:nvGrpSpPr>
          <p:cNvPr id="9" name="Group 9"/>
          <p:cNvGrpSpPr/>
          <p:nvPr/>
        </p:nvGrpSpPr>
        <p:grpSpPr>
          <a:xfrm>
            <a:off x="1075284" y="7368331"/>
            <a:ext cx="503188" cy="503188"/>
            <a:chOff x="0" y="0"/>
            <a:chExt cx="670917" cy="670917"/>
          </a:xfrm>
        </p:grpSpPr>
        <p:sp>
          <p:nvSpPr>
            <p:cNvPr id="10" name="Freeform 10"/>
            <p:cNvSpPr/>
            <p:nvPr/>
          </p:nvSpPr>
          <p:spPr>
            <a:xfrm>
              <a:off x="6350" y="6350"/>
              <a:ext cx="658241" cy="658241"/>
            </a:xfrm>
            <a:custGeom>
              <a:avLst/>
              <a:gdLst/>
              <a:ahLst/>
              <a:cxnLst/>
              <a:rect l="l" t="t" r="r" b="b"/>
              <a:pathLst>
                <a:path w="658241" h="658241">
                  <a:moveTo>
                    <a:pt x="0" y="329057"/>
                  </a:moveTo>
                  <a:cubicBezTo>
                    <a:pt x="0" y="147320"/>
                    <a:pt x="147320" y="0"/>
                    <a:pt x="329057" y="0"/>
                  </a:cubicBezTo>
                  <a:cubicBezTo>
                    <a:pt x="510794" y="0"/>
                    <a:pt x="658241" y="147320"/>
                    <a:pt x="658241" y="329057"/>
                  </a:cubicBezTo>
                  <a:cubicBezTo>
                    <a:pt x="658241" y="510794"/>
                    <a:pt x="510921" y="658241"/>
                    <a:pt x="329057" y="658241"/>
                  </a:cubicBezTo>
                  <a:cubicBezTo>
                    <a:pt x="147193" y="658241"/>
                    <a:pt x="0" y="510921"/>
                    <a:pt x="0" y="329057"/>
                  </a:cubicBezTo>
                  <a:close/>
                </a:path>
              </a:pathLst>
            </a:custGeom>
            <a:solidFill>
              <a:srgbClr val="414F08"/>
            </a:solidFill>
          </p:spPr>
          <p:txBody>
            <a:bodyPr/>
            <a:lstStyle/>
            <a:p>
              <a:endParaRPr lang="en-US"/>
            </a:p>
          </p:txBody>
        </p:sp>
        <p:sp>
          <p:nvSpPr>
            <p:cNvPr id="11" name="Freeform 11"/>
            <p:cNvSpPr/>
            <p:nvPr/>
          </p:nvSpPr>
          <p:spPr>
            <a:xfrm>
              <a:off x="0" y="0"/>
              <a:ext cx="670941" cy="670941"/>
            </a:xfrm>
            <a:custGeom>
              <a:avLst/>
              <a:gdLst/>
              <a:ahLst/>
              <a:cxnLst/>
              <a:rect l="l" t="t" r="r" b="b"/>
              <a:pathLst>
                <a:path w="670941" h="670941">
                  <a:moveTo>
                    <a:pt x="0" y="335407"/>
                  </a:moveTo>
                  <a:cubicBezTo>
                    <a:pt x="0" y="150241"/>
                    <a:pt x="150241" y="0"/>
                    <a:pt x="335407" y="0"/>
                  </a:cubicBezTo>
                  <a:cubicBezTo>
                    <a:pt x="337312" y="0"/>
                    <a:pt x="339217" y="889"/>
                    <a:pt x="340360" y="2413"/>
                  </a:cubicBezTo>
                  <a:lnTo>
                    <a:pt x="335407" y="6350"/>
                  </a:lnTo>
                  <a:lnTo>
                    <a:pt x="335407" y="0"/>
                  </a:lnTo>
                  <a:lnTo>
                    <a:pt x="335407" y="6350"/>
                  </a:lnTo>
                  <a:lnTo>
                    <a:pt x="335407" y="0"/>
                  </a:lnTo>
                  <a:cubicBezTo>
                    <a:pt x="520700" y="0"/>
                    <a:pt x="670941" y="150241"/>
                    <a:pt x="670941" y="335407"/>
                  </a:cubicBezTo>
                  <a:cubicBezTo>
                    <a:pt x="670941" y="337820"/>
                    <a:pt x="669544" y="339979"/>
                    <a:pt x="667385" y="341122"/>
                  </a:cubicBezTo>
                  <a:lnTo>
                    <a:pt x="664591" y="335407"/>
                  </a:lnTo>
                  <a:lnTo>
                    <a:pt x="670941" y="335407"/>
                  </a:lnTo>
                  <a:cubicBezTo>
                    <a:pt x="670941" y="520700"/>
                    <a:pt x="520700" y="670941"/>
                    <a:pt x="335407" y="670941"/>
                  </a:cubicBezTo>
                  <a:lnTo>
                    <a:pt x="335407" y="664591"/>
                  </a:lnTo>
                  <a:lnTo>
                    <a:pt x="335407" y="658241"/>
                  </a:lnTo>
                  <a:lnTo>
                    <a:pt x="335407" y="664591"/>
                  </a:lnTo>
                  <a:lnTo>
                    <a:pt x="335407" y="670941"/>
                  </a:lnTo>
                  <a:cubicBezTo>
                    <a:pt x="150241" y="670941"/>
                    <a:pt x="0" y="520700"/>
                    <a:pt x="0" y="335407"/>
                  </a:cubicBezTo>
                  <a:lnTo>
                    <a:pt x="6350" y="335407"/>
                  </a:lnTo>
                  <a:lnTo>
                    <a:pt x="0" y="335407"/>
                  </a:lnTo>
                  <a:moveTo>
                    <a:pt x="12700" y="335407"/>
                  </a:moveTo>
                  <a:lnTo>
                    <a:pt x="6350" y="335407"/>
                  </a:lnTo>
                  <a:lnTo>
                    <a:pt x="12700" y="335407"/>
                  </a:lnTo>
                  <a:cubicBezTo>
                    <a:pt x="12700" y="513715"/>
                    <a:pt x="157226" y="658241"/>
                    <a:pt x="335407" y="658241"/>
                  </a:cubicBezTo>
                  <a:cubicBezTo>
                    <a:pt x="338963" y="658241"/>
                    <a:pt x="341757" y="661035"/>
                    <a:pt x="341757" y="664591"/>
                  </a:cubicBezTo>
                  <a:cubicBezTo>
                    <a:pt x="341757" y="668147"/>
                    <a:pt x="338963" y="670941"/>
                    <a:pt x="335407" y="670941"/>
                  </a:cubicBezTo>
                  <a:cubicBezTo>
                    <a:pt x="331851" y="670941"/>
                    <a:pt x="329057" y="668147"/>
                    <a:pt x="329057" y="664591"/>
                  </a:cubicBezTo>
                  <a:cubicBezTo>
                    <a:pt x="329057" y="661035"/>
                    <a:pt x="331851" y="658241"/>
                    <a:pt x="335407" y="658241"/>
                  </a:cubicBezTo>
                  <a:cubicBezTo>
                    <a:pt x="513715" y="658241"/>
                    <a:pt x="658114" y="513715"/>
                    <a:pt x="658114" y="335534"/>
                  </a:cubicBezTo>
                  <a:cubicBezTo>
                    <a:pt x="658114" y="333121"/>
                    <a:pt x="659511" y="330962"/>
                    <a:pt x="661670" y="329819"/>
                  </a:cubicBezTo>
                  <a:lnTo>
                    <a:pt x="664464" y="335534"/>
                  </a:lnTo>
                  <a:lnTo>
                    <a:pt x="658114" y="335534"/>
                  </a:lnTo>
                  <a:cubicBezTo>
                    <a:pt x="658241" y="157226"/>
                    <a:pt x="513715" y="12700"/>
                    <a:pt x="335407" y="12700"/>
                  </a:cubicBezTo>
                  <a:cubicBezTo>
                    <a:pt x="333502" y="12700"/>
                    <a:pt x="331597" y="11811"/>
                    <a:pt x="330454" y="10287"/>
                  </a:cubicBezTo>
                  <a:lnTo>
                    <a:pt x="335407" y="6350"/>
                  </a:lnTo>
                  <a:lnTo>
                    <a:pt x="335407" y="12700"/>
                  </a:lnTo>
                  <a:cubicBezTo>
                    <a:pt x="157226" y="12700"/>
                    <a:pt x="12700" y="157226"/>
                    <a:pt x="12700" y="335407"/>
                  </a:cubicBezTo>
                  <a:close/>
                </a:path>
              </a:pathLst>
            </a:custGeom>
            <a:solidFill>
              <a:srgbClr val="FFFFFF"/>
            </a:solidFill>
          </p:spPr>
          <p:txBody>
            <a:bodyPr/>
            <a:lstStyle/>
            <a:p>
              <a:endParaRPr lang="en-US"/>
            </a:p>
          </p:txBody>
        </p:sp>
      </p:grpSp>
      <p:sp>
        <p:nvSpPr>
          <p:cNvPr id="12" name="TextBox 12"/>
          <p:cNvSpPr txBox="1"/>
          <p:nvPr/>
        </p:nvSpPr>
        <p:spPr>
          <a:xfrm>
            <a:off x="1253579" y="7558980"/>
            <a:ext cx="146596" cy="121890"/>
          </a:xfrm>
          <a:prstGeom prst="rect">
            <a:avLst/>
          </a:prstGeom>
        </p:spPr>
        <p:txBody>
          <a:bodyPr lIns="0" tIns="0" rIns="0" bIns="0" rtlCol="0" anchor="t">
            <a:spAutoFit/>
          </a:bodyPr>
          <a:lstStyle/>
          <a:p>
            <a:pPr algn="ctr">
              <a:lnSpc>
                <a:spcPts val="937"/>
              </a:lnSpc>
            </a:pPr>
            <a:r>
              <a:rPr lang="en-US" sz="937">
                <a:solidFill>
                  <a:srgbClr val="FFFFFF"/>
                </a:solidFill>
                <a:latin typeface="Arimo"/>
                <a:ea typeface="Arimo"/>
                <a:cs typeface="Arimo"/>
                <a:sym typeface="Arimo"/>
              </a:rPr>
              <a:t>SV</a:t>
            </a:r>
          </a:p>
        </p:txBody>
      </p:sp>
      <p:sp>
        <p:nvSpPr>
          <p:cNvPr id="13" name="TextBox 13"/>
          <p:cNvSpPr txBox="1"/>
          <p:nvPr/>
        </p:nvSpPr>
        <p:spPr>
          <a:xfrm>
            <a:off x="1727895" y="7273826"/>
            <a:ext cx="4379267" cy="491481"/>
          </a:xfrm>
          <a:prstGeom prst="rect">
            <a:avLst/>
          </a:prstGeom>
        </p:spPr>
        <p:txBody>
          <a:bodyPr lIns="0" tIns="0" rIns="0" bIns="0" rtlCol="0" anchor="t">
            <a:spAutoFit/>
          </a:bodyPr>
          <a:lstStyle/>
          <a:p>
            <a:pPr algn="l">
              <a:lnSpc>
                <a:spcPts val="4249"/>
              </a:lnSpc>
            </a:pPr>
            <a:r>
              <a:rPr lang="en-US" sz="3000" b="1" dirty="0">
                <a:solidFill>
                  <a:srgbClr val="E0D6DE"/>
                </a:solidFill>
                <a:latin typeface="Arimo Bold"/>
                <a:ea typeface="Arimo Bold"/>
                <a:cs typeface="Arimo Bold"/>
                <a:sym typeface="Arimo Bold"/>
              </a:rPr>
              <a:t> Santiago Valenzuela</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TextBox 5"/>
          <p:cNvSpPr txBox="1"/>
          <p:nvPr/>
        </p:nvSpPr>
        <p:spPr>
          <a:xfrm>
            <a:off x="1080046" y="810369"/>
            <a:ext cx="10149482" cy="1021556"/>
          </a:xfrm>
          <a:prstGeom prst="rect">
            <a:avLst/>
          </a:prstGeom>
        </p:spPr>
        <p:txBody>
          <a:bodyPr lIns="0" tIns="0" rIns="0" bIns="0" rtlCol="0" anchor="t">
            <a:spAutoFit/>
          </a:bodyPr>
          <a:lstStyle/>
          <a:p>
            <a:pPr algn="l">
              <a:lnSpc>
                <a:spcPts val="7562"/>
              </a:lnSpc>
            </a:pPr>
            <a:r>
              <a:rPr lang="en-US" sz="6062">
                <a:solidFill>
                  <a:srgbClr val="97B8FF"/>
                </a:solidFill>
                <a:latin typeface="Arimo"/>
                <a:ea typeface="Arimo"/>
                <a:cs typeface="Arimo"/>
                <a:sym typeface="Arimo"/>
              </a:rPr>
              <a:t>Redes según su topología</a:t>
            </a:r>
          </a:p>
        </p:txBody>
      </p:sp>
      <p:sp>
        <p:nvSpPr>
          <p:cNvPr id="6" name="TextBox 6"/>
          <p:cNvSpPr txBox="1"/>
          <p:nvPr/>
        </p:nvSpPr>
        <p:spPr>
          <a:xfrm>
            <a:off x="1080046" y="2344341"/>
            <a:ext cx="16127909"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Las redes se pueden clasificar según la forma en que se conectan los dispositivos.</a:t>
            </a:r>
          </a:p>
        </p:txBody>
      </p:sp>
      <p:grpSp>
        <p:nvGrpSpPr>
          <p:cNvPr id="7" name="Group 7"/>
          <p:cNvGrpSpPr/>
          <p:nvPr/>
        </p:nvGrpSpPr>
        <p:grpSpPr>
          <a:xfrm>
            <a:off x="1080046" y="3637061"/>
            <a:ext cx="694284" cy="694284"/>
            <a:chOff x="0" y="0"/>
            <a:chExt cx="925712" cy="925712"/>
          </a:xfrm>
        </p:grpSpPr>
        <p:sp>
          <p:nvSpPr>
            <p:cNvPr id="8" name="Freeform 8"/>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26262B"/>
            </a:solidFill>
          </p:spPr>
          <p:txBody>
            <a:bodyPr/>
            <a:lstStyle/>
            <a:p>
              <a:endParaRPr lang="en-US"/>
            </a:p>
          </p:txBody>
        </p:sp>
      </p:grpSp>
      <p:sp>
        <p:nvSpPr>
          <p:cNvPr id="9" name="TextBox 9"/>
          <p:cNvSpPr txBox="1"/>
          <p:nvPr/>
        </p:nvSpPr>
        <p:spPr>
          <a:xfrm>
            <a:off x="1329184" y="3790801"/>
            <a:ext cx="195858" cy="424755"/>
          </a:xfrm>
          <a:prstGeom prst="rect">
            <a:avLst/>
          </a:prstGeom>
        </p:spPr>
        <p:txBody>
          <a:bodyPr lIns="0" tIns="0" rIns="0" bIns="0" rtlCol="0" anchor="t">
            <a:spAutoFit/>
          </a:bodyPr>
          <a:lstStyle/>
          <a:p>
            <a:pPr algn="ctr">
              <a:lnSpc>
                <a:spcPts val="3625"/>
              </a:lnSpc>
            </a:pPr>
            <a:r>
              <a:rPr lang="en-US" sz="3625">
                <a:solidFill>
                  <a:srgbClr val="E0D6DE"/>
                </a:solidFill>
                <a:latin typeface="Arimo"/>
                <a:ea typeface="Arimo"/>
                <a:cs typeface="Arimo"/>
                <a:sym typeface="Arimo"/>
              </a:rPr>
              <a:t>1</a:t>
            </a:r>
          </a:p>
        </p:txBody>
      </p:sp>
      <p:sp>
        <p:nvSpPr>
          <p:cNvPr id="10" name="TextBox 10"/>
          <p:cNvSpPr txBox="1"/>
          <p:nvPr/>
        </p:nvSpPr>
        <p:spPr>
          <a:xfrm>
            <a:off x="2082850" y="3608486"/>
            <a:ext cx="3857625" cy="510779"/>
          </a:xfrm>
          <a:prstGeom prst="rect">
            <a:avLst/>
          </a:prstGeom>
        </p:spPr>
        <p:txBody>
          <a:bodyPr lIns="0" tIns="0" rIns="0" bIns="0" rtlCol="0" anchor="t">
            <a:spAutoFit/>
          </a:bodyPr>
          <a:lstStyle/>
          <a:p>
            <a:pPr algn="l">
              <a:lnSpc>
                <a:spcPts val="3749"/>
              </a:lnSpc>
            </a:pPr>
            <a:r>
              <a:rPr lang="en-US" sz="3000">
                <a:solidFill>
                  <a:srgbClr val="E0D6DE"/>
                </a:solidFill>
                <a:latin typeface="Arimo"/>
                <a:ea typeface="Arimo"/>
                <a:cs typeface="Arimo"/>
                <a:sym typeface="Arimo"/>
              </a:rPr>
              <a:t>Bus</a:t>
            </a:r>
          </a:p>
        </p:txBody>
      </p:sp>
      <p:sp>
        <p:nvSpPr>
          <p:cNvPr id="11" name="TextBox 11"/>
          <p:cNvSpPr txBox="1"/>
          <p:nvPr/>
        </p:nvSpPr>
        <p:spPr>
          <a:xfrm>
            <a:off x="2082850" y="4199633"/>
            <a:ext cx="6906965"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Todos los nodos se conectan a un único cable.</a:t>
            </a:r>
          </a:p>
        </p:txBody>
      </p:sp>
      <p:grpSp>
        <p:nvGrpSpPr>
          <p:cNvPr id="12" name="Group 12"/>
          <p:cNvGrpSpPr/>
          <p:nvPr/>
        </p:nvGrpSpPr>
        <p:grpSpPr>
          <a:xfrm>
            <a:off x="9298335" y="3637061"/>
            <a:ext cx="694284" cy="694284"/>
            <a:chOff x="0" y="0"/>
            <a:chExt cx="925712" cy="925712"/>
          </a:xfrm>
        </p:grpSpPr>
        <p:sp>
          <p:nvSpPr>
            <p:cNvPr id="13" name="Freeform 13"/>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26262B"/>
            </a:solidFill>
          </p:spPr>
          <p:txBody>
            <a:bodyPr/>
            <a:lstStyle/>
            <a:p>
              <a:endParaRPr lang="en-US"/>
            </a:p>
          </p:txBody>
        </p:sp>
      </p:grpSp>
      <p:sp>
        <p:nvSpPr>
          <p:cNvPr id="14" name="TextBox 14"/>
          <p:cNvSpPr txBox="1"/>
          <p:nvPr/>
        </p:nvSpPr>
        <p:spPr>
          <a:xfrm>
            <a:off x="9501187" y="3790801"/>
            <a:ext cx="288429" cy="424755"/>
          </a:xfrm>
          <a:prstGeom prst="rect">
            <a:avLst/>
          </a:prstGeom>
        </p:spPr>
        <p:txBody>
          <a:bodyPr lIns="0" tIns="0" rIns="0" bIns="0" rtlCol="0" anchor="t">
            <a:spAutoFit/>
          </a:bodyPr>
          <a:lstStyle/>
          <a:p>
            <a:pPr algn="ctr">
              <a:lnSpc>
                <a:spcPts val="3625"/>
              </a:lnSpc>
            </a:pPr>
            <a:r>
              <a:rPr lang="en-US" sz="3625">
                <a:solidFill>
                  <a:srgbClr val="E0D6DE"/>
                </a:solidFill>
                <a:latin typeface="Arimo"/>
                <a:ea typeface="Arimo"/>
                <a:cs typeface="Arimo"/>
                <a:sym typeface="Arimo"/>
              </a:rPr>
              <a:t>2</a:t>
            </a:r>
          </a:p>
        </p:txBody>
      </p:sp>
      <p:sp>
        <p:nvSpPr>
          <p:cNvPr id="15" name="TextBox 15"/>
          <p:cNvSpPr txBox="1"/>
          <p:nvPr/>
        </p:nvSpPr>
        <p:spPr>
          <a:xfrm>
            <a:off x="10301139" y="3608486"/>
            <a:ext cx="3857625" cy="510779"/>
          </a:xfrm>
          <a:prstGeom prst="rect">
            <a:avLst/>
          </a:prstGeom>
        </p:spPr>
        <p:txBody>
          <a:bodyPr lIns="0" tIns="0" rIns="0" bIns="0" rtlCol="0" anchor="t">
            <a:spAutoFit/>
          </a:bodyPr>
          <a:lstStyle/>
          <a:p>
            <a:pPr algn="l">
              <a:lnSpc>
                <a:spcPts val="3749"/>
              </a:lnSpc>
            </a:pPr>
            <a:r>
              <a:rPr lang="en-US" sz="3000">
                <a:solidFill>
                  <a:srgbClr val="E0D6DE"/>
                </a:solidFill>
                <a:latin typeface="Arimo"/>
                <a:ea typeface="Arimo"/>
                <a:cs typeface="Arimo"/>
                <a:sym typeface="Arimo"/>
              </a:rPr>
              <a:t>Estrella</a:t>
            </a:r>
          </a:p>
        </p:txBody>
      </p:sp>
      <p:sp>
        <p:nvSpPr>
          <p:cNvPr id="16" name="TextBox 16"/>
          <p:cNvSpPr txBox="1"/>
          <p:nvPr/>
        </p:nvSpPr>
        <p:spPr>
          <a:xfrm>
            <a:off x="10301139" y="4199633"/>
            <a:ext cx="6906965"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Todos los nodos se conectan a un punto central.</a:t>
            </a:r>
          </a:p>
        </p:txBody>
      </p:sp>
      <p:grpSp>
        <p:nvGrpSpPr>
          <p:cNvPr id="17" name="Group 17"/>
          <p:cNvGrpSpPr/>
          <p:nvPr/>
        </p:nvGrpSpPr>
        <p:grpSpPr>
          <a:xfrm>
            <a:off x="1080046" y="5453806"/>
            <a:ext cx="694284" cy="694284"/>
            <a:chOff x="0" y="0"/>
            <a:chExt cx="925712" cy="925712"/>
          </a:xfrm>
        </p:grpSpPr>
        <p:sp>
          <p:nvSpPr>
            <p:cNvPr id="18" name="Freeform 18"/>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26262B"/>
            </a:solidFill>
          </p:spPr>
          <p:txBody>
            <a:bodyPr/>
            <a:lstStyle/>
            <a:p>
              <a:endParaRPr lang="en-US"/>
            </a:p>
          </p:txBody>
        </p:sp>
      </p:grpSp>
      <p:sp>
        <p:nvSpPr>
          <p:cNvPr id="19" name="TextBox 19"/>
          <p:cNvSpPr txBox="1"/>
          <p:nvPr/>
        </p:nvSpPr>
        <p:spPr>
          <a:xfrm>
            <a:off x="1283642" y="5607546"/>
            <a:ext cx="287090" cy="424755"/>
          </a:xfrm>
          <a:prstGeom prst="rect">
            <a:avLst/>
          </a:prstGeom>
        </p:spPr>
        <p:txBody>
          <a:bodyPr lIns="0" tIns="0" rIns="0" bIns="0" rtlCol="0" anchor="t">
            <a:spAutoFit/>
          </a:bodyPr>
          <a:lstStyle/>
          <a:p>
            <a:pPr algn="ctr">
              <a:lnSpc>
                <a:spcPts val="3625"/>
              </a:lnSpc>
            </a:pPr>
            <a:r>
              <a:rPr lang="en-US" sz="3625">
                <a:solidFill>
                  <a:srgbClr val="E0D6DE"/>
                </a:solidFill>
                <a:latin typeface="Arimo"/>
                <a:ea typeface="Arimo"/>
                <a:cs typeface="Arimo"/>
                <a:sym typeface="Arimo"/>
              </a:rPr>
              <a:t>3</a:t>
            </a:r>
          </a:p>
        </p:txBody>
      </p:sp>
      <p:sp>
        <p:nvSpPr>
          <p:cNvPr id="20" name="TextBox 20"/>
          <p:cNvSpPr txBox="1"/>
          <p:nvPr/>
        </p:nvSpPr>
        <p:spPr>
          <a:xfrm>
            <a:off x="2082850" y="5425231"/>
            <a:ext cx="3857625" cy="510779"/>
          </a:xfrm>
          <a:prstGeom prst="rect">
            <a:avLst/>
          </a:prstGeom>
        </p:spPr>
        <p:txBody>
          <a:bodyPr lIns="0" tIns="0" rIns="0" bIns="0" rtlCol="0" anchor="t">
            <a:spAutoFit/>
          </a:bodyPr>
          <a:lstStyle/>
          <a:p>
            <a:pPr algn="l">
              <a:lnSpc>
                <a:spcPts val="3749"/>
              </a:lnSpc>
            </a:pPr>
            <a:r>
              <a:rPr lang="en-US" sz="3000">
                <a:solidFill>
                  <a:srgbClr val="E0D6DE"/>
                </a:solidFill>
                <a:latin typeface="Arimo"/>
                <a:ea typeface="Arimo"/>
                <a:cs typeface="Arimo"/>
                <a:sym typeface="Arimo"/>
              </a:rPr>
              <a:t>Anillo</a:t>
            </a:r>
          </a:p>
        </p:txBody>
      </p:sp>
      <p:sp>
        <p:nvSpPr>
          <p:cNvPr id="21" name="TextBox 21"/>
          <p:cNvSpPr txBox="1"/>
          <p:nvPr/>
        </p:nvSpPr>
        <p:spPr>
          <a:xfrm>
            <a:off x="2082850" y="6016377"/>
            <a:ext cx="6906965"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Cada nodo se conecta a dos nodos adyacentes formando un círculo.</a:t>
            </a:r>
          </a:p>
        </p:txBody>
      </p:sp>
      <p:grpSp>
        <p:nvGrpSpPr>
          <p:cNvPr id="22" name="Group 22"/>
          <p:cNvGrpSpPr/>
          <p:nvPr/>
        </p:nvGrpSpPr>
        <p:grpSpPr>
          <a:xfrm>
            <a:off x="9298335" y="5453806"/>
            <a:ext cx="694284" cy="694284"/>
            <a:chOff x="0" y="0"/>
            <a:chExt cx="925712" cy="925712"/>
          </a:xfrm>
        </p:grpSpPr>
        <p:sp>
          <p:nvSpPr>
            <p:cNvPr id="23" name="Freeform 23"/>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26262B"/>
            </a:solidFill>
          </p:spPr>
          <p:txBody>
            <a:bodyPr/>
            <a:lstStyle/>
            <a:p>
              <a:endParaRPr lang="en-US"/>
            </a:p>
          </p:txBody>
        </p:sp>
      </p:grpSp>
      <p:sp>
        <p:nvSpPr>
          <p:cNvPr id="24" name="TextBox 24"/>
          <p:cNvSpPr txBox="1"/>
          <p:nvPr/>
        </p:nvSpPr>
        <p:spPr>
          <a:xfrm>
            <a:off x="9494490" y="5607546"/>
            <a:ext cx="301824" cy="424755"/>
          </a:xfrm>
          <a:prstGeom prst="rect">
            <a:avLst/>
          </a:prstGeom>
        </p:spPr>
        <p:txBody>
          <a:bodyPr lIns="0" tIns="0" rIns="0" bIns="0" rtlCol="0" anchor="t">
            <a:spAutoFit/>
          </a:bodyPr>
          <a:lstStyle/>
          <a:p>
            <a:pPr algn="ctr">
              <a:lnSpc>
                <a:spcPts val="3625"/>
              </a:lnSpc>
            </a:pPr>
            <a:r>
              <a:rPr lang="en-US" sz="3625">
                <a:solidFill>
                  <a:srgbClr val="E0D6DE"/>
                </a:solidFill>
                <a:latin typeface="Arimo"/>
                <a:ea typeface="Arimo"/>
                <a:cs typeface="Arimo"/>
                <a:sym typeface="Arimo"/>
              </a:rPr>
              <a:t>4</a:t>
            </a:r>
          </a:p>
        </p:txBody>
      </p:sp>
      <p:sp>
        <p:nvSpPr>
          <p:cNvPr id="25" name="TextBox 25"/>
          <p:cNvSpPr txBox="1"/>
          <p:nvPr/>
        </p:nvSpPr>
        <p:spPr>
          <a:xfrm>
            <a:off x="10301139" y="5425231"/>
            <a:ext cx="3857625" cy="510779"/>
          </a:xfrm>
          <a:prstGeom prst="rect">
            <a:avLst/>
          </a:prstGeom>
        </p:spPr>
        <p:txBody>
          <a:bodyPr lIns="0" tIns="0" rIns="0" bIns="0" rtlCol="0" anchor="t">
            <a:spAutoFit/>
          </a:bodyPr>
          <a:lstStyle/>
          <a:p>
            <a:pPr algn="l">
              <a:lnSpc>
                <a:spcPts val="3749"/>
              </a:lnSpc>
            </a:pPr>
            <a:r>
              <a:rPr lang="en-US" sz="3000">
                <a:solidFill>
                  <a:srgbClr val="E0D6DE"/>
                </a:solidFill>
                <a:latin typeface="Arimo"/>
                <a:ea typeface="Arimo"/>
                <a:cs typeface="Arimo"/>
                <a:sym typeface="Arimo"/>
              </a:rPr>
              <a:t>Malla</a:t>
            </a:r>
          </a:p>
        </p:txBody>
      </p:sp>
      <p:sp>
        <p:nvSpPr>
          <p:cNvPr id="26" name="TextBox 26"/>
          <p:cNvSpPr txBox="1"/>
          <p:nvPr/>
        </p:nvSpPr>
        <p:spPr>
          <a:xfrm>
            <a:off x="10301139" y="6016377"/>
            <a:ext cx="6906965"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Cada nodo se conecta a múltiples otros nodos.</a:t>
            </a:r>
          </a:p>
        </p:txBody>
      </p:sp>
      <p:grpSp>
        <p:nvGrpSpPr>
          <p:cNvPr id="27" name="Group 27"/>
          <p:cNvGrpSpPr/>
          <p:nvPr/>
        </p:nvGrpSpPr>
        <p:grpSpPr>
          <a:xfrm>
            <a:off x="1080046" y="7764364"/>
            <a:ext cx="694284" cy="694284"/>
            <a:chOff x="0" y="0"/>
            <a:chExt cx="925712" cy="925712"/>
          </a:xfrm>
        </p:grpSpPr>
        <p:sp>
          <p:nvSpPr>
            <p:cNvPr id="28" name="Freeform 28"/>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26262B"/>
            </a:solidFill>
          </p:spPr>
          <p:txBody>
            <a:bodyPr/>
            <a:lstStyle/>
            <a:p>
              <a:endParaRPr lang="en-US"/>
            </a:p>
          </p:txBody>
        </p:sp>
      </p:grpSp>
      <p:sp>
        <p:nvSpPr>
          <p:cNvPr id="29" name="TextBox 29"/>
          <p:cNvSpPr txBox="1"/>
          <p:nvPr/>
        </p:nvSpPr>
        <p:spPr>
          <a:xfrm>
            <a:off x="1281261" y="7918102"/>
            <a:ext cx="291702" cy="424755"/>
          </a:xfrm>
          <a:prstGeom prst="rect">
            <a:avLst/>
          </a:prstGeom>
        </p:spPr>
        <p:txBody>
          <a:bodyPr lIns="0" tIns="0" rIns="0" bIns="0" rtlCol="0" anchor="t">
            <a:spAutoFit/>
          </a:bodyPr>
          <a:lstStyle/>
          <a:p>
            <a:pPr algn="ctr">
              <a:lnSpc>
                <a:spcPts val="3625"/>
              </a:lnSpc>
            </a:pPr>
            <a:r>
              <a:rPr lang="en-US" sz="3625">
                <a:solidFill>
                  <a:srgbClr val="E0D6DE"/>
                </a:solidFill>
                <a:latin typeface="Arimo"/>
                <a:ea typeface="Arimo"/>
                <a:cs typeface="Arimo"/>
                <a:sym typeface="Arimo"/>
              </a:rPr>
              <a:t>5</a:t>
            </a:r>
          </a:p>
        </p:txBody>
      </p:sp>
      <p:sp>
        <p:nvSpPr>
          <p:cNvPr id="30" name="TextBox 30"/>
          <p:cNvSpPr txBox="1"/>
          <p:nvPr/>
        </p:nvSpPr>
        <p:spPr>
          <a:xfrm>
            <a:off x="2082850" y="7735789"/>
            <a:ext cx="3857625" cy="510779"/>
          </a:xfrm>
          <a:prstGeom prst="rect">
            <a:avLst/>
          </a:prstGeom>
        </p:spPr>
        <p:txBody>
          <a:bodyPr lIns="0" tIns="0" rIns="0" bIns="0" rtlCol="0" anchor="t">
            <a:spAutoFit/>
          </a:bodyPr>
          <a:lstStyle/>
          <a:p>
            <a:pPr algn="l">
              <a:lnSpc>
                <a:spcPts val="3749"/>
              </a:lnSpc>
            </a:pPr>
            <a:r>
              <a:rPr lang="en-US" sz="3000">
                <a:solidFill>
                  <a:srgbClr val="E0D6DE"/>
                </a:solidFill>
                <a:latin typeface="Arimo"/>
                <a:ea typeface="Arimo"/>
                <a:cs typeface="Arimo"/>
                <a:sym typeface="Arimo"/>
              </a:rPr>
              <a:t>Árbol</a:t>
            </a:r>
          </a:p>
        </p:txBody>
      </p:sp>
      <p:sp>
        <p:nvSpPr>
          <p:cNvPr id="31" name="TextBox 31"/>
          <p:cNvSpPr txBox="1"/>
          <p:nvPr/>
        </p:nvSpPr>
        <p:spPr>
          <a:xfrm>
            <a:off x="2082850" y="8326934"/>
            <a:ext cx="6906965"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Combina características de topologías en estrella y bus.</a:t>
            </a:r>
          </a:p>
        </p:txBody>
      </p:sp>
      <p:grpSp>
        <p:nvGrpSpPr>
          <p:cNvPr id="32" name="Group 32"/>
          <p:cNvGrpSpPr/>
          <p:nvPr/>
        </p:nvGrpSpPr>
        <p:grpSpPr>
          <a:xfrm>
            <a:off x="9298335" y="7764364"/>
            <a:ext cx="694284" cy="694284"/>
            <a:chOff x="0" y="0"/>
            <a:chExt cx="925712" cy="925712"/>
          </a:xfrm>
        </p:grpSpPr>
        <p:sp>
          <p:nvSpPr>
            <p:cNvPr id="33" name="Freeform 33"/>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26262B"/>
            </a:solidFill>
          </p:spPr>
          <p:txBody>
            <a:bodyPr/>
            <a:lstStyle/>
            <a:p>
              <a:endParaRPr lang="en-US"/>
            </a:p>
          </p:txBody>
        </p:sp>
      </p:grpSp>
      <p:sp>
        <p:nvSpPr>
          <p:cNvPr id="34" name="TextBox 34"/>
          <p:cNvSpPr txBox="1"/>
          <p:nvPr/>
        </p:nvSpPr>
        <p:spPr>
          <a:xfrm>
            <a:off x="9490770" y="7918102"/>
            <a:ext cx="309265" cy="424755"/>
          </a:xfrm>
          <a:prstGeom prst="rect">
            <a:avLst/>
          </a:prstGeom>
        </p:spPr>
        <p:txBody>
          <a:bodyPr lIns="0" tIns="0" rIns="0" bIns="0" rtlCol="0" anchor="t">
            <a:spAutoFit/>
          </a:bodyPr>
          <a:lstStyle/>
          <a:p>
            <a:pPr algn="ctr">
              <a:lnSpc>
                <a:spcPts val="3625"/>
              </a:lnSpc>
            </a:pPr>
            <a:r>
              <a:rPr lang="en-US" sz="3625">
                <a:solidFill>
                  <a:srgbClr val="E0D6DE"/>
                </a:solidFill>
                <a:latin typeface="Arimo"/>
                <a:ea typeface="Arimo"/>
                <a:cs typeface="Arimo"/>
                <a:sym typeface="Arimo"/>
              </a:rPr>
              <a:t>6</a:t>
            </a:r>
          </a:p>
        </p:txBody>
      </p:sp>
      <p:sp>
        <p:nvSpPr>
          <p:cNvPr id="35" name="TextBox 35"/>
          <p:cNvSpPr txBox="1"/>
          <p:nvPr/>
        </p:nvSpPr>
        <p:spPr>
          <a:xfrm>
            <a:off x="10301139" y="7735789"/>
            <a:ext cx="3857625" cy="510779"/>
          </a:xfrm>
          <a:prstGeom prst="rect">
            <a:avLst/>
          </a:prstGeom>
        </p:spPr>
        <p:txBody>
          <a:bodyPr lIns="0" tIns="0" rIns="0" bIns="0" rtlCol="0" anchor="t">
            <a:spAutoFit/>
          </a:bodyPr>
          <a:lstStyle/>
          <a:p>
            <a:pPr algn="l">
              <a:lnSpc>
                <a:spcPts val="3749"/>
              </a:lnSpc>
            </a:pPr>
            <a:r>
              <a:rPr lang="en-US" sz="3000">
                <a:solidFill>
                  <a:srgbClr val="E0D6DE"/>
                </a:solidFill>
                <a:latin typeface="Arimo"/>
                <a:ea typeface="Arimo"/>
                <a:cs typeface="Arimo"/>
                <a:sym typeface="Arimo"/>
              </a:rPr>
              <a:t>Híbrida</a:t>
            </a:r>
          </a:p>
        </p:txBody>
      </p:sp>
      <p:sp>
        <p:nvSpPr>
          <p:cNvPr id="36" name="TextBox 36"/>
          <p:cNvSpPr txBox="1"/>
          <p:nvPr/>
        </p:nvSpPr>
        <p:spPr>
          <a:xfrm>
            <a:off x="10301139" y="8326934"/>
            <a:ext cx="6906965"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Combinación de dos o más topologías diferentes.</a:t>
            </a:r>
          </a:p>
        </p:txBody>
      </p:sp>
    </p:spTree>
  </p:cSld>
  <p:clrMapOvr>
    <a:masterClrMapping/>
  </p:clrMapOvr>
  <p:transition spd="med">
    <p:cover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11430000" y="-4465"/>
            <a:ext cx="6858000" cy="10291465"/>
          </a:xfrm>
          <a:custGeom>
            <a:avLst/>
            <a:gdLst/>
            <a:ahLst/>
            <a:cxnLst/>
            <a:rect l="l" t="t" r="r" b="b"/>
            <a:pathLst>
              <a:path w="6858000" h="10291465">
                <a:moveTo>
                  <a:pt x="0" y="0"/>
                </a:moveTo>
                <a:lnTo>
                  <a:pt x="6858000" y="0"/>
                </a:lnTo>
                <a:lnTo>
                  <a:pt x="6858000" y="10291465"/>
                </a:lnTo>
                <a:lnTo>
                  <a:pt x="0" y="10291465"/>
                </a:lnTo>
                <a:lnTo>
                  <a:pt x="0" y="0"/>
                </a:lnTo>
                <a:close/>
              </a:path>
            </a:pathLst>
          </a:custGeom>
          <a:blipFill>
            <a:blip r:embed="rId4"/>
            <a:stretch>
              <a:fillRect l="-21" r="-21"/>
            </a:stretch>
          </a:blipFill>
        </p:spPr>
        <p:txBody>
          <a:bodyPr/>
          <a:lstStyle/>
          <a:p>
            <a:endParaRPr lang="en-US"/>
          </a:p>
        </p:txBody>
      </p:sp>
      <p:sp>
        <p:nvSpPr>
          <p:cNvPr id="6" name="TextBox 6"/>
          <p:cNvSpPr txBox="1"/>
          <p:nvPr/>
        </p:nvSpPr>
        <p:spPr>
          <a:xfrm>
            <a:off x="916633" y="663029"/>
            <a:ext cx="9596735" cy="1694260"/>
          </a:xfrm>
          <a:prstGeom prst="rect">
            <a:avLst/>
          </a:prstGeom>
        </p:spPr>
        <p:txBody>
          <a:bodyPr lIns="0" tIns="0" rIns="0" bIns="0" rtlCol="0" anchor="t">
            <a:spAutoFit/>
          </a:bodyPr>
          <a:lstStyle/>
          <a:p>
            <a:pPr algn="l">
              <a:lnSpc>
                <a:spcPts val="6437"/>
              </a:lnSpc>
            </a:pPr>
            <a:r>
              <a:rPr lang="en-US" sz="5125">
                <a:solidFill>
                  <a:srgbClr val="97B8FF"/>
                </a:solidFill>
                <a:latin typeface="Arimo"/>
                <a:ea typeface="Arimo"/>
                <a:cs typeface="Arimo"/>
                <a:sym typeface="Arimo"/>
              </a:rPr>
              <a:t>DHCP: Asignación Dinámica de Direcciones IP</a:t>
            </a:r>
          </a:p>
        </p:txBody>
      </p:sp>
      <p:grpSp>
        <p:nvGrpSpPr>
          <p:cNvPr id="7" name="Group 7"/>
          <p:cNvGrpSpPr/>
          <p:nvPr/>
        </p:nvGrpSpPr>
        <p:grpSpPr>
          <a:xfrm>
            <a:off x="1295102" y="2750046"/>
            <a:ext cx="28575" cy="6821240"/>
            <a:chOff x="0" y="0"/>
            <a:chExt cx="38100" cy="9094987"/>
          </a:xfrm>
        </p:grpSpPr>
        <p:sp>
          <p:nvSpPr>
            <p:cNvPr id="8" name="Freeform 8"/>
            <p:cNvSpPr/>
            <p:nvPr/>
          </p:nvSpPr>
          <p:spPr>
            <a:xfrm>
              <a:off x="0" y="0"/>
              <a:ext cx="38100" cy="9094978"/>
            </a:xfrm>
            <a:custGeom>
              <a:avLst/>
              <a:gdLst/>
              <a:ahLst/>
              <a:cxnLst/>
              <a:rect l="l" t="t" r="r" b="b"/>
              <a:pathLst>
                <a:path w="38100" h="9094978">
                  <a:moveTo>
                    <a:pt x="0" y="19050"/>
                  </a:moveTo>
                  <a:cubicBezTo>
                    <a:pt x="0" y="8509"/>
                    <a:pt x="8509" y="0"/>
                    <a:pt x="19050" y="0"/>
                  </a:cubicBezTo>
                  <a:cubicBezTo>
                    <a:pt x="29591" y="0"/>
                    <a:pt x="38100" y="8509"/>
                    <a:pt x="38100" y="19050"/>
                  </a:cubicBezTo>
                  <a:lnTo>
                    <a:pt x="38100" y="9075928"/>
                  </a:lnTo>
                  <a:cubicBezTo>
                    <a:pt x="38100" y="9086469"/>
                    <a:pt x="29591" y="9094978"/>
                    <a:pt x="19050" y="9094978"/>
                  </a:cubicBezTo>
                  <a:cubicBezTo>
                    <a:pt x="8509" y="9094978"/>
                    <a:pt x="0" y="9086469"/>
                    <a:pt x="0" y="9075928"/>
                  </a:cubicBezTo>
                  <a:close/>
                </a:path>
              </a:pathLst>
            </a:custGeom>
            <a:solidFill>
              <a:srgbClr val="3F3F44"/>
            </a:solidFill>
          </p:spPr>
          <p:txBody>
            <a:bodyPr/>
            <a:lstStyle/>
            <a:p>
              <a:endParaRPr lang="en-US"/>
            </a:p>
          </p:txBody>
        </p:sp>
      </p:grpSp>
      <p:grpSp>
        <p:nvGrpSpPr>
          <p:cNvPr id="9" name="Group 9"/>
          <p:cNvGrpSpPr/>
          <p:nvPr/>
        </p:nvGrpSpPr>
        <p:grpSpPr>
          <a:xfrm>
            <a:off x="1575420" y="3324820"/>
            <a:ext cx="916633" cy="28575"/>
            <a:chOff x="0" y="0"/>
            <a:chExt cx="1222177" cy="38100"/>
          </a:xfrm>
        </p:grpSpPr>
        <p:sp>
          <p:nvSpPr>
            <p:cNvPr id="10" name="Freeform 10"/>
            <p:cNvSpPr/>
            <p:nvPr/>
          </p:nvSpPr>
          <p:spPr>
            <a:xfrm>
              <a:off x="0" y="0"/>
              <a:ext cx="1222121" cy="38100"/>
            </a:xfrm>
            <a:custGeom>
              <a:avLst/>
              <a:gdLst/>
              <a:ahLst/>
              <a:cxnLst/>
              <a:rect l="l" t="t" r="r" b="b"/>
              <a:pathLst>
                <a:path w="1222121" h="38100">
                  <a:moveTo>
                    <a:pt x="0" y="19050"/>
                  </a:moveTo>
                  <a:cubicBezTo>
                    <a:pt x="0" y="8509"/>
                    <a:pt x="8509" y="0"/>
                    <a:pt x="19050" y="0"/>
                  </a:cubicBezTo>
                  <a:lnTo>
                    <a:pt x="1203071" y="0"/>
                  </a:lnTo>
                  <a:cubicBezTo>
                    <a:pt x="1213612" y="0"/>
                    <a:pt x="1222121" y="8509"/>
                    <a:pt x="1222121" y="19050"/>
                  </a:cubicBezTo>
                  <a:cubicBezTo>
                    <a:pt x="1222121" y="29591"/>
                    <a:pt x="1213612" y="38100"/>
                    <a:pt x="1203071"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11" name="Group 11"/>
          <p:cNvGrpSpPr/>
          <p:nvPr/>
        </p:nvGrpSpPr>
        <p:grpSpPr>
          <a:xfrm>
            <a:off x="1014785" y="3044578"/>
            <a:ext cx="589210" cy="589210"/>
            <a:chOff x="0" y="0"/>
            <a:chExt cx="785613" cy="785613"/>
          </a:xfrm>
        </p:grpSpPr>
        <p:sp>
          <p:nvSpPr>
            <p:cNvPr id="12" name="Freeform 12"/>
            <p:cNvSpPr/>
            <p:nvPr/>
          </p:nvSpPr>
          <p:spPr>
            <a:xfrm>
              <a:off x="0" y="0"/>
              <a:ext cx="785495" cy="785622"/>
            </a:xfrm>
            <a:custGeom>
              <a:avLst/>
              <a:gdLst/>
              <a:ahLst/>
              <a:cxnLst/>
              <a:rect l="l" t="t" r="r" b="b"/>
              <a:pathLst>
                <a:path w="785495" h="785622">
                  <a:moveTo>
                    <a:pt x="0" y="52324"/>
                  </a:moveTo>
                  <a:cubicBezTo>
                    <a:pt x="0" y="23495"/>
                    <a:pt x="23495" y="0"/>
                    <a:pt x="52324" y="0"/>
                  </a:cubicBezTo>
                  <a:lnTo>
                    <a:pt x="733171" y="0"/>
                  </a:lnTo>
                  <a:cubicBezTo>
                    <a:pt x="762127" y="0"/>
                    <a:pt x="785495" y="23495"/>
                    <a:pt x="785495" y="52324"/>
                  </a:cubicBezTo>
                  <a:lnTo>
                    <a:pt x="785495" y="733171"/>
                  </a:lnTo>
                  <a:cubicBezTo>
                    <a:pt x="785495" y="762127"/>
                    <a:pt x="762000" y="785495"/>
                    <a:pt x="733171" y="785495"/>
                  </a:cubicBezTo>
                  <a:lnTo>
                    <a:pt x="52324" y="785495"/>
                  </a:lnTo>
                  <a:cubicBezTo>
                    <a:pt x="23495" y="785622"/>
                    <a:pt x="0" y="762127"/>
                    <a:pt x="0" y="733171"/>
                  </a:cubicBezTo>
                  <a:close/>
                </a:path>
              </a:pathLst>
            </a:custGeom>
            <a:solidFill>
              <a:srgbClr val="26262B"/>
            </a:solidFill>
          </p:spPr>
          <p:txBody>
            <a:bodyPr/>
            <a:lstStyle/>
            <a:p>
              <a:endParaRPr lang="en-US"/>
            </a:p>
          </p:txBody>
        </p:sp>
      </p:grpSp>
      <p:sp>
        <p:nvSpPr>
          <p:cNvPr id="13" name="TextBox 13"/>
          <p:cNvSpPr txBox="1"/>
          <p:nvPr/>
        </p:nvSpPr>
        <p:spPr>
          <a:xfrm>
            <a:off x="1226269" y="3180755"/>
            <a:ext cx="166241" cy="354806"/>
          </a:xfrm>
          <a:prstGeom prst="rect">
            <a:avLst/>
          </a:prstGeom>
        </p:spPr>
        <p:txBody>
          <a:bodyPr lIns="0" tIns="0" rIns="0" bIns="0" rtlCol="0" anchor="t">
            <a:spAutoFit/>
          </a:bodyPr>
          <a:lstStyle/>
          <a:p>
            <a:pPr algn="ctr">
              <a:lnSpc>
                <a:spcPts val="3062"/>
              </a:lnSpc>
            </a:pPr>
            <a:r>
              <a:rPr lang="en-US" sz="3062">
                <a:solidFill>
                  <a:srgbClr val="E0D6DE"/>
                </a:solidFill>
                <a:latin typeface="Arimo"/>
                <a:ea typeface="Arimo"/>
                <a:cs typeface="Arimo"/>
                <a:sym typeface="Arimo"/>
              </a:rPr>
              <a:t>1</a:t>
            </a:r>
          </a:p>
        </p:txBody>
      </p:sp>
      <p:sp>
        <p:nvSpPr>
          <p:cNvPr id="14" name="TextBox 14"/>
          <p:cNvSpPr txBox="1"/>
          <p:nvPr/>
        </p:nvSpPr>
        <p:spPr>
          <a:xfrm>
            <a:off x="2749898" y="2992785"/>
            <a:ext cx="3273921" cy="428327"/>
          </a:xfrm>
          <a:prstGeom prst="rect">
            <a:avLst/>
          </a:prstGeom>
        </p:spPr>
        <p:txBody>
          <a:bodyPr lIns="0" tIns="0" rIns="0" bIns="0" rtlCol="0" anchor="t">
            <a:spAutoFit/>
          </a:bodyPr>
          <a:lstStyle/>
          <a:p>
            <a:pPr algn="l">
              <a:lnSpc>
                <a:spcPts val="3187"/>
              </a:lnSpc>
            </a:pPr>
            <a:r>
              <a:rPr lang="en-US" sz="2562">
                <a:solidFill>
                  <a:srgbClr val="E0D6DE"/>
                </a:solidFill>
                <a:latin typeface="Arimo"/>
                <a:ea typeface="Arimo"/>
                <a:cs typeface="Arimo"/>
                <a:sym typeface="Arimo"/>
              </a:rPr>
              <a:t>DHCP Discover</a:t>
            </a:r>
          </a:p>
        </p:txBody>
      </p:sp>
      <p:sp>
        <p:nvSpPr>
          <p:cNvPr id="15" name="TextBox 15"/>
          <p:cNvSpPr txBox="1"/>
          <p:nvPr/>
        </p:nvSpPr>
        <p:spPr>
          <a:xfrm>
            <a:off x="2749898" y="3492401"/>
            <a:ext cx="7763470" cy="504825"/>
          </a:xfrm>
          <a:prstGeom prst="rect">
            <a:avLst/>
          </a:prstGeom>
        </p:spPr>
        <p:txBody>
          <a:bodyPr lIns="0" tIns="0" rIns="0" bIns="0" rtlCol="0" anchor="t">
            <a:spAutoFit/>
          </a:bodyPr>
          <a:lstStyle/>
          <a:p>
            <a:pPr algn="l">
              <a:lnSpc>
                <a:spcPts val="3250"/>
              </a:lnSpc>
            </a:pPr>
            <a:r>
              <a:rPr lang="en-US" sz="2000">
                <a:solidFill>
                  <a:srgbClr val="E0D6DE"/>
                </a:solidFill>
                <a:latin typeface="Arimo"/>
                <a:ea typeface="Arimo"/>
                <a:cs typeface="Arimo"/>
                <a:sym typeface="Arimo"/>
              </a:rPr>
              <a:t>El cliente busca un servidor DHCP.</a:t>
            </a:r>
          </a:p>
        </p:txBody>
      </p:sp>
      <p:grpSp>
        <p:nvGrpSpPr>
          <p:cNvPr id="16" name="Group 16"/>
          <p:cNvGrpSpPr/>
          <p:nvPr/>
        </p:nvGrpSpPr>
        <p:grpSpPr>
          <a:xfrm>
            <a:off x="1575420" y="5095577"/>
            <a:ext cx="916633" cy="28575"/>
            <a:chOff x="0" y="0"/>
            <a:chExt cx="1222177" cy="38100"/>
          </a:xfrm>
        </p:grpSpPr>
        <p:sp>
          <p:nvSpPr>
            <p:cNvPr id="17" name="Freeform 17"/>
            <p:cNvSpPr/>
            <p:nvPr/>
          </p:nvSpPr>
          <p:spPr>
            <a:xfrm>
              <a:off x="0" y="0"/>
              <a:ext cx="1222121" cy="38100"/>
            </a:xfrm>
            <a:custGeom>
              <a:avLst/>
              <a:gdLst/>
              <a:ahLst/>
              <a:cxnLst/>
              <a:rect l="l" t="t" r="r" b="b"/>
              <a:pathLst>
                <a:path w="1222121" h="38100">
                  <a:moveTo>
                    <a:pt x="0" y="19050"/>
                  </a:moveTo>
                  <a:cubicBezTo>
                    <a:pt x="0" y="8509"/>
                    <a:pt x="8509" y="0"/>
                    <a:pt x="19050" y="0"/>
                  </a:cubicBezTo>
                  <a:lnTo>
                    <a:pt x="1203071" y="0"/>
                  </a:lnTo>
                  <a:cubicBezTo>
                    <a:pt x="1213612" y="0"/>
                    <a:pt x="1222121" y="8509"/>
                    <a:pt x="1222121" y="19050"/>
                  </a:cubicBezTo>
                  <a:cubicBezTo>
                    <a:pt x="1222121" y="29591"/>
                    <a:pt x="1213612" y="38100"/>
                    <a:pt x="1203071"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18" name="Group 18"/>
          <p:cNvGrpSpPr/>
          <p:nvPr/>
        </p:nvGrpSpPr>
        <p:grpSpPr>
          <a:xfrm>
            <a:off x="1014785" y="4815334"/>
            <a:ext cx="589210" cy="589210"/>
            <a:chOff x="0" y="0"/>
            <a:chExt cx="785613" cy="785613"/>
          </a:xfrm>
        </p:grpSpPr>
        <p:sp>
          <p:nvSpPr>
            <p:cNvPr id="19" name="Freeform 19"/>
            <p:cNvSpPr/>
            <p:nvPr/>
          </p:nvSpPr>
          <p:spPr>
            <a:xfrm>
              <a:off x="0" y="0"/>
              <a:ext cx="785495" cy="785622"/>
            </a:xfrm>
            <a:custGeom>
              <a:avLst/>
              <a:gdLst/>
              <a:ahLst/>
              <a:cxnLst/>
              <a:rect l="l" t="t" r="r" b="b"/>
              <a:pathLst>
                <a:path w="785495" h="785622">
                  <a:moveTo>
                    <a:pt x="0" y="52324"/>
                  </a:moveTo>
                  <a:cubicBezTo>
                    <a:pt x="0" y="23495"/>
                    <a:pt x="23495" y="0"/>
                    <a:pt x="52324" y="0"/>
                  </a:cubicBezTo>
                  <a:lnTo>
                    <a:pt x="733171" y="0"/>
                  </a:lnTo>
                  <a:cubicBezTo>
                    <a:pt x="762127" y="0"/>
                    <a:pt x="785495" y="23495"/>
                    <a:pt x="785495" y="52324"/>
                  </a:cubicBezTo>
                  <a:lnTo>
                    <a:pt x="785495" y="733171"/>
                  </a:lnTo>
                  <a:cubicBezTo>
                    <a:pt x="785495" y="762127"/>
                    <a:pt x="762000" y="785495"/>
                    <a:pt x="733171" y="785495"/>
                  </a:cubicBezTo>
                  <a:lnTo>
                    <a:pt x="52324" y="785495"/>
                  </a:lnTo>
                  <a:cubicBezTo>
                    <a:pt x="23495" y="785622"/>
                    <a:pt x="0" y="762127"/>
                    <a:pt x="0" y="733171"/>
                  </a:cubicBezTo>
                  <a:close/>
                </a:path>
              </a:pathLst>
            </a:custGeom>
            <a:solidFill>
              <a:srgbClr val="26262B"/>
            </a:solidFill>
          </p:spPr>
          <p:txBody>
            <a:bodyPr/>
            <a:lstStyle/>
            <a:p>
              <a:endParaRPr lang="en-US"/>
            </a:p>
          </p:txBody>
        </p:sp>
      </p:grpSp>
      <p:sp>
        <p:nvSpPr>
          <p:cNvPr id="20" name="TextBox 20"/>
          <p:cNvSpPr txBox="1"/>
          <p:nvPr/>
        </p:nvSpPr>
        <p:spPr>
          <a:xfrm>
            <a:off x="1186979" y="4951511"/>
            <a:ext cx="244822" cy="354806"/>
          </a:xfrm>
          <a:prstGeom prst="rect">
            <a:avLst/>
          </a:prstGeom>
        </p:spPr>
        <p:txBody>
          <a:bodyPr lIns="0" tIns="0" rIns="0" bIns="0" rtlCol="0" anchor="t">
            <a:spAutoFit/>
          </a:bodyPr>
          <a:lstStyle/>
          <a:p>
            <a:pPr algn="ctr">
              <a:lnSpc>
                <a:spcPts val="3062"/>
              </a:lnSpc>
            </a:pPr>
            <a:r>
              <a:rPr lang="en-US" sz="3062">
                <a:solidFill>
                  <a:srgbClr val="E0D6DE"/>
                </a:solidFill>
                <a:latin typeface="Arimo"/>
                <a:ea typeface="Arimo"/>
                <a:cs typeface="Arimo"/>
                <a:sym typeface="Arimo"/>
              </a:rPr>
              <a:t>2</a:t>
            </a:r>
          </a:p>
        </p:txBody>
      </p:sp>
      <p:sp>
        <p:nvSpPr>
          <p:cNvPr id="21" name="TextBox 21"/>
          <p:cNvSpPr txBox="1"/>
          <p:nvPr/>
        </p:nvSpPr>
        <p:spPr>
          <a:xfrm>
            <a:off x="2749898" y="4763541"/>
            <a:ext cx="3273921" cy="428327"/>
          </a:xfrm>
          <a:prstGeom prst="rect">
            <a:avLst/>
          </a:prstGeom>
        </p:spPr>
        <p:txBody>
          <a:bodyPr lIns="0" tIns="0" rIns="0" bIns="0" rtlCol="0" anchor="t">
            <a:spAutoFit/>
          </a:bodyPr>
          <a:lstStyle/>
          <a:p>
            <a:pPr algn="l">
              <a:lnSpc>
                <a:spcPts val="3187"/>
              </a:lnSpc>
            </a:pPr>
            <a:r>
              <a:rPr lang="en-US" sz="2562">
                <a:solidFill>
                  <a:srgbClr val="E0D6DE"/>
                </a:solidFill>
                <a:latin typeface="Arimo"/>
                <a:ea typeface="Arimo"/>
                <a:cs typeface="Arimo"/>
                <a:sym typeface="Arimo"/>
              </a:rPr>
              <a:t>DHCP Offer</a:t>
            </a:r>
          </a:p>
        </p:txBody>
      </p:sp>
      <p:sp>
        <p:nvSpPr>
          <p:cNvPr id="22" name="TextBox 22"/>
          <p:cNvSpPr txBox="1"/>
          <p:nvPr/>
        </p:nvSpPr>
        <p:spPr>
          <a:xfrm>
            <a:off x="2749898" y="5263157"/>
            <a:ext cx="7763470" cy="504825"/>
          </a:xfrm>
          <a:prstGeom prst="rect">
            <a:avLst/>
          </a:prstGeom>
        </p:spPr>
        <p:txBody>
          <a:bodyPr lIns="0" tIns="0" rIns="0" bIns="0" rtlCol="0" anchor="t">
            <a:spAutoFit/>
          </a:bodyPr>
          <a:lstStyle/>
          <a:p>
            <a:pPr algn="l">
              <a:lnSpc>
                <a:spcPts val="3250"/>
              </a:lnSpc>
            </a:pPr>
            <a:r>
              <a:rPr lang="en-US" sz="2000">
                <a:solidFill>
                  <a:srgbClr val="E0D6DE"/>
                </a:solidFill>
                <a:latin typeface="Arimo"/>
                <a:ea typeface="Arimo"/>
                <a:cs typeface="Arimo"/>
                <a:sym typeface="Arimo"/>
              </a:rPr>
              <a:t>El servidor ofrece una dirección IP.</a:t>
            </a:r>
          </a:p>
        </p:txBody>
      </p:sp>
      <p:grpSp>
        <p:nvGrpSpPr>
          <p:cNvPr id="23" name="Group 23"/>
          <p:cNvGrpSpPr/>
          <p:nvPr/>
        </p:nvGrpSpPr>
        <p:grpSpPr>
          <a:xfrm>
            <a:off x="1575420" y="6866335"/>
            <a:ext cx="916633" cy="28575"/>
            <a:chOff x="0" y="0"/>
            <a:chExt cx="1222177" cy="38100"/>
          </a:xfrm>
        </p:grpSpPr>
        <p:sp>
          <p:nvSpPr>
            <p:cNvPr id="24" name="Freeform 24"/>
            <p:cNvSpPr/>
            <p:nvPr/>
          </p:nvSpPr>
          <p:spPr>
            <a:xfrm>
              <a:off x="0" y="0"/>
              <a:ext cx="1222121" cy="38100"/>
            </a:xfrm>
            <a:custGeom>
              <a:avLst/>
              <a:gdLst/>
              <a:ahLst/>
              <a:cxnLst/>
              <a:rect l="l" t="t" r="r" b="b"/>
              <a:pathLst>
                <a:path w="1222121" h="38100">
                  <a:moveTo>
                    <a:pt x="0" y="19050"/>
                  </a:moveTo>
                  <a:cubicBezTo>
                    <a:pt x="0" y="8509"/>
                    <a:pt x="8509" y="0"/>
                    <a:pt x="19050" y="0"/>
                  </a:cubicBezTo>
                  <a:lnTo>
                    <a:pt x="1203071" y="0"/>
                  </a:lnTo>
                  <a:cubicBezTo>
                    <a:pt x="1213612" y="0"/>
                    <a:pt x="1222121" y="8509"/>
                    <a:pt x="1222121" y="19050"/>
                  </a:cubicBezTo>
                  <a:cubicBezTo>
                    <a:pt x="1222121" y="29591"/>
                    <a:pt x="1213612" y="38100"/>
                    <a:pt x="1203071"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25" name="Group 25"/>
          <p:cNvGrpSpPr/>
          <p:nvPr/>
        </p:nvGrpSpPr>
        <p:grpSpPr>
          <a:xfrm>
            <a:off x="1014785" y="6586091"/>
            <a:ext cx="589210" cy="589210"/>
            <a:chOff x="0" y="0"/>
            <a:chExt cx="785613" cy="785613"/>
          </a:xfrm>
        </p:grpSpPr>
        <p:sp>
          <p:nvSpPr>
            <p:cNvPr id="26" name="Freeform 26"/>
            <p:cNvSpPr/>
            <p:nvPr/>
          </p:nvSpPr>
          <p:spPr>
            <a:xfrm>
              <a:off x="0" y="0"/>
              <a:ext cx="785495" cy="785622"/>
            </a:xfrm>
            <a:custGeom>
              <a:avLst/>
              <a:gdLst/>
              <a:ahLst/>
              <a:cxnLst/>
              <a:rect l="l" t="t" r="r" b="b"/>
              <a:pathLst>
                <a:path w="785495" h="785622">
                  <a:moveTo>
                    <a:pt x="0" y="52324"/>
                  </a:moveTo>
                  <a:cubicBezTo>
                    <a:pt x="0" y="23495"/>
                    <a:pt x="23495" y="0"/>
                    <a:pt x="52324" y="0"/>
                  </a:cubicBezTo>
                  <a:lnTo>
                    <a:pt x="733171" y="0"/>
                  </a:lnTo>
                  <a:cubicBezTo>
                    <a:pt x="762127" y="0"/>
                    <a:pt x="785495" y="23495"/>
                    <a:pt x="785495" y="52324"/>
                  </a:cubicBezTo>
                  <a:lnTo>
                    <a:pt x="785495" y="733171"/>
                  </a:lnTo>
                  <a:cubicBezTo>
                    <a:pt x="785495" y="762127"/>
                    <a:pt x="762000" y="785495"/>
                    <a:pt x="733171" y="785495"/>
                  </a:cubicBezTo>
                  <a:lnTo>
                    <a:pt x="52324" y="785495"/>
                  </a:lnTo>
                  <a:cubicBezTo>
                    <a:pt x="23495" y="785622"/>
                    <a:pt x="0" y="762127"/>
                    <a:pt x="0" y="733171"/>
                  </a:cubicBezTo>
                  <a:close/>
                </a:path>
              </a:pathLst>
            </a:custGeom>
            <a:solidFill>
              <a:srgbClr val="26262B"/>
            </a:solidFill>
          </p:spPr>
          <p:txBody>
            <a:bodyPr/>
            <a:lstStyle/>
            <a:p>
              <a:endParaRPr lang="en-US"/>
            </a:p>
          </p:txBody>
        </p:sp>
      </p:grpSp>
      <p:sp>
        <p:nvSpPr>
          <p:cNvPr id="27" name="TextBox 27"/>
          <p:cNvSpPr txBox="1"/>
          <p:nvPr/>
        </p:nvSpPr>
        <p:spPr>
          <a:xfrm>
            <a:off x="1187574" y="6722269"/>
            <a:ext cx="243631" cy="354806"/>
          </a:xfrm>
          <a:prstGeom prst="rect">
            <a:avLst/>
          </a:prstGeom>
        </p:spPr>
        <p:txBody>
          <a:bodyPr lIns="0" tIns="0" rIns="0" bIns="0" rtlCol="0" anchor="t">
            <a:spAutoFit/>
          </a:bodyPr>
          <a:lstStyle/>
          <a:p>
            <a:pPr algn="ctr">
              <a:lnSpc>
                <a:spcPts val="3062"/>
              </a:lnSpc>
            </a:pPr>
            <a:r>
              <a:rPr lang="en-US" sz="3062">
                <a:solidFill>
                  <a:srgbClr val="E0D6DE"/>
                </a:solidFill>
                <a:latin typeface="Arimo"/>
                <a:ea typeface="Arimo"/>
                <a:cs typeface="Arimo"/>
                <a:sym typeface="Arimo"/>
              </a:rPr>
              <a:t>3</a:t>
            </a:r>
          </a:p>
        </p:txBody>
      </p:sp>
      <p:sp>
        <p:nvSpPr>
          <p:cNvPr id="28" name="TextBox 28"/>
          <p:cNvSpPr txBox="1"/>
          <p:nvPr/>
        </p:nvSpPr>
        <p:spPr>
          <a:xfrm>
            <a:off x="2749898" y="6534299"/>
            <a:ext cx="3273921" cy="428328"/>
          </a:xfrm>
          <a:prstGeom prst="rect">
            <a:avLst/>
          </a:prstGeom>
        </p:spPr>
        <p:txBody>
          <a:bodyPr lIns="0" tIns="0" rIns="0" bIns="0" rtlCol="0" anchor="t">
            <a:spAutoFit/>
          </a:bodyPr>
          <a:lstStyle/>
          <a:p>
            <a:pPr algn="l">
              <a:lnSpc>
                <a:spcPts val="3187"/>
              </a:lnSpc>
            </a:pPr>
            <a:r>
              <a:rPr lang="en-US" sz="2562">
                <a:solidFill>
                  <a:srgbClr val="E0D6DE"/>
                </a:solidFill>
                <a:latin typeface="Arimo"/>
                <a:ea typeface="Arimo"/>
                <a:cs typeface="Arimo"/>
                <a:sym typeface="Arimo"/>
              </a:rPr>
              <a:t>DHCP Request</a:t>
            </a:r>
          </a:p>
        </p:txBody>
      </p:sp>
      <p:sp>
        <p:nvSpPr>
          <p:cNvPr id="29" name="TextBox 29"/>
          <p:cNvSpPr txBox="1"/>
          <p:nvPr/>
        </p:nvSpPr>
        <p:spPr>
          <a:xfrm>
            <a:off x="2749898" y="7033915"/>
            <a:ext cx="7763470" cy="504825"/>
          </a:xfrm>
          <a:prstGeom prst="rect">
            <a:avLst/>
          </a:prstGeom>
        </p:spPr>
        <p:txBody>
          <a:bodyPr lIns="0" tIns="0" rIns="0" bIns="0" rtlCol="0" anchor="t">
            <a:spAutoFit/>
          </a:bodyPr>
          <a:lstStyle/>
          <a:p>
            <a:pPr algn="l">
              <a:lnSpc>
                <a:spcPts val="3250"/>
              </a:lnSpc>
            </a:pPr>
            <a:r>
              <a:rPr lang="en-US" sz="2000">
                <a:solidFill>
                  <a:srgbClr val="E0D6DE"/>
                </a:solidFill>
                <a:latin typeface="Arimo"/>
                <a:ea typeface="Arimo"/>
                <a:cs typeface="Arimo"/>
                <a:sym typeface="Arimo"/>
              </a:rPr>
              <a:t>El cliente solicita la dirección ofrecida.</a:t>
            </a:r>
          </a:p>
        </p:txBody>
      </p:sp>
      <p:grpSp>
        <p:nvGrpSpPr>
          <p:cNvPr id="30" name="Group 30"/>
          <p:cNvGrpSpPr/>
          <p:nvPr/>
        </p:nvGrpSpPr>
        <p:grpSpPr>
          <a:xfrm>
            <a:off x="1575420" y="8637091"/>
            <a:ext cx="916633" cy="28575"/>
            <a:chOff x="0" y="0"/>
            <a:chExt cx="1222177" cy="38100"/>
          </a:xfrm>
        </p:grpSpPr>
        <p:sp>
          <p:nvSpPr>
            <p:cNvPr id="31" name="Freeform 31"/>
            <p:cNvSpPr/>
            <p:nvPr/>
          </p:nvSpPr>
          <p:spPr>
            <a:xfrm>
              <a:off x="0" y="0"/>
              <a:ext cx="1222121" cy="38100"/>
            </a:xfrm>
            <a:custGeom>
              <a:avLst/>
              <a:gdLst/>
              <a:ahLst/>
              <a:cxnLst/>
              <a:rect l="l" t="t" r="r" b="b"/>
              <a:pathLst>
                <a:path w="1222121" h="38100">
                  <a:moveTo>
                    <a:pt x="0" y="19050"/>
                  </a:moveTo>
                  <a:cubicBezTo>
                    <a:pt x="0" y="8509"/>
                    <a:pt x="8509" y="0"/>
                    <a:pt x="19050" y="0"/>
                  </a:cubicBezTo>
                  <a:lnTo>
                    <a:pt x="1203071" y="0"/>
                  </a:lnTo>
                  <a:cubicBezTo>
                    <a:pt x="1213612" y="0"/>
                    <a:pt x="1222121" y="8509"/>
                    <a:pt x="1222121" y="19050"/>
                  </a:cubicBezTo>
                  <a:cubicBezTo>
                    <a:pt x="1222121" y="29591"/>
                    <a:pt x="1213612" y="38100"/>
                    <a:pt x="1203071"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32" name="Group 32"/>
          <p:cNvGrpSpPr/>
          <p:nvPr/>
        </p:nvGrpSpPr>
        <p:grpSpPr>
          <a:xfrm>
            <a:off x="1014785" y="8356847"/>
            <a:ext cx="589210" cy="589210"/>
            <a:chOff x="0" y="0"/>
            <a:chExt cx="785613" cy="785613"/>
          </a:xfrm>
        </p:grpSpPr>
        <p:sp>
          <p:nvSpPr>
            <p:cNvPr id="33" name="Freeform 33"/>
            <p:cNvSpPr/>
            <p:nvPr/>
          </p:nvSpPr>
          <p:spPr>
            <a:xfrm>
              <a:off x="0" y="0"/>
              <a:ext cx="785495" cy="785622"/>
            </a:xfrm>
            <a:custGeom>
              <a:avLst/>
              <a:gdLst/>
              <a:ahLst/>
              <a:cxnLst/>
              <a:rect l="l" t="t" r="r" b="b"/>
              <a:pathLst>
                <a:path w="785495" h="785622">
                  <a:moveTo>
                    <a:pt x="0" y="52324"/>
                  </a:moveTo>
                  <a:cubicBezTo>
                    <a:pt x="0" y="23495"/>
                    <a:pt x="23495" y="0"/>
                    <a:pt x="52324" y="0"/>
                  </a:cubicBezTo>
                  <a:lnTo>
                    <a:pt x="733171" y="0"/>
                  </a:lnTo>
                  <a:cubicBezTo>
                    <a:pt x="762127" y="0"/>
                    <a:pt x="785495" y="23495"/>
                    <a:pt x="785495" y="52324"/>
                  </a:cubicBezTo>
                  <a:lnTo>
                    <a:pt x="785495" y="733171"/>
                  </a:lnTo>
                  <a:cubicBezTo>
                    <a:pt x="785495" y="762127"/>
                    <a:pt x="762000" y="785495"/>
                    <a:pt x="733171" y="785495"/>
                  </a:cubicBezTo>
                  <a:lnTo>
                    <a:pt x="52324" y="785495"/>
                  </a:lnTo>
                  <a:cubicBezTo>
                    <a:pt x="23495" y="785622"/>
                    <a:pt x="0" y="762127"/>
                    <a:pt x="0" y="733171"/>
                  </a:cubicBezTo>
                  <a:close/>
                </a:path>
              </a:pathLst>
            </a:custGeom>
            <a:solidFill>
              <a:srgbClr val="26262B"/>
            </a:solidFill>
          </p:spPr>
          <p:txBody>
            <a:bodyPr/>
            <a:lstStyle/>
            <a:p>
              <a:endParaRPr lang="en-US"/>
            </a:p>
          </p:txBody>
        </p:sp>
      </p:grpSp>
      <p:sp>
        <p:nvSpPr>
          <p:cNvPr id="34" name="TextBox 34"/>
          <p:cNvSpPr txBox="1"/>
          <p:nvPr/>
        </p:nvSpPr>
        <p:spPr>
          <a:xfrm>
            <a:off x="1181324" y="8493026"/>
            <a:ext cx="256134" cy="354806"/>
          </a:xfrm>
          <a:prstGeom prst="rect">
            <a:avLst/>
          </a:prstGeom>
        </p:spPr>
        <p:txBody>
          <a:bodyPr lIns="0" tIns="0" rIns="0" bIns="0" rtlCol="0" anchor="t">
            <a:spAutoFit/>
          </a:bodyPr>
          <a:lstStyle/>
          <a:p>
            <a:pPr algn="ctr">
              <a:lnSpc>
                <a:spcPts val="3062"/>
              </a:lnSpc>
            </a:pPr>
            <a:r>
              <a:rPr lang="en-US" sz="3062">
                <a:solidFill>
                  <a:srgbClr val="E0D6DE"/>
                </a:solidFill>
                <a:latin typeface="Arimo"/>
                <a:ea typeface="Arimo"/>
                <a:cs typeface="Arimo"/>
                <a:sym typeface="Arimo"/>
              </a:rPr>
              <a:t>4</a:t>
            </a:r>
          </a:p>
        </p:txBody>
      </p:sp>
      <p:sp>
        <p:nvSpPr>
          <p:cNvPr id="35" name="TextBox 35"/>
          <p:cNvSpPr txBox="1"/>
          <p:nvPr/>
        </p:nvSpPr>
        <p:spPr>
          <a:xfrm>
            <a:off x="2749898" y="8305056"/>
            <a:ext cx="3372594" cy="428328"/>
          </a:xfrm>
          <a:prstGeom prst="rect">
            <a:avLst/>
          </a:prstGeom>
        </p:spPr>
        <p:txBody>
          <a:bodyPr lIns="0" tIns="0" rIns="0" bIns="0" rtlCol="0" anchor="t">
            <a:spAutoFit/>
          </a:bodyPr>
          <a:lstStyle/>
          <a:p>
            <a:pPr algn="l">
              <a:lnSpc>
                <a:spcPts val="3187"/>
              </a:lnSpc>
            </a:pPr>
            <a:r>
              <a:rPr lang="en-US" sz="2562">
                <a:solidFill>
                  <a:srgbClr val="E0D6DE"/>
                </a:solidFill>
                <a:latin typeface="Arimo"/>
                <a:ea typeface="Arimo"/>
                <a:cs typeface="Arimo"/>
                <a:sym typeface="Arimo"/>
              </a:rPr>
              <a:t>DHCP Acknowledge</a:t>
            </a:r>
          </a:p>
        </p:txBody>
      </p:sp>
      <p:sp>
        <p:nvSpPr>
          <p:cNvPr id="36" name="TextBox 36"/>
          <p:cNvSpPr txBox="1"/>
          <p:nvPr/>
        </p:nvSpPr>
        <p:spPr>
          <a:xfrm>
            <a:off x="2749898" y="8804673"/>
            <a:ext cx="7763470" cy="504825"/>
          </a:xfrm>
          <a:prstGeom prst="rect">
            <a:avLst/>
          </a:prstGeom>
        </p:spPr>
        <p:txBody>
          <a:bodyPr lIns="0" tIns="0" rIns="0" bIns="0" rtlCol="0" anchor="t">
            <a:spAutoFit/>
          </a:bodyPr>
          <a:lstStyle/>
          <a:p>
            <a:pPr algn="l">
              <a:lnSpc>
                <a:spcPts val="3250"/>
              </a:lnSpc>
            </a:pPr>
            <a:r>
              <a:rPr lang="en-US" sz="2000">
                <a:solidFill>
                  <a:srgbClr val="E0D6DE"/>
                </a:solidFill>
                <a:latin typeface="Arimo"/>
                <a:ea typeface="Arimo"/>
                <a:cs typeface="Arimo"/>
                <a:sym typeface="Arimo"/>
              </a:rPr>
              <a:t>El servidor confirma la asignación.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TextBox 5"/>
          <p:cNvSpPr txBox="1"/>
          <p:nvPr/>
        </p:nvSpPr>
        <p:spPr>
          <a:xfrm>
            <a:off x="715119" y="511820"/>
            <a:ext cx="9967169" cy="682526"/>
          </a:xfrm>
          <a:prstGeom prst="rect">
            <a:avLst/>
          </a:prstGeom>
        </p:spPr>
        <p:txBody>
          <a:bodyPr lIns="0" tIns="0" rIns="0" bIns="0" rtlCol="0" anchor="t">
            <a:spAutoFit/>
          </a:bodyPr>
          <a:lstStyle/>
          <a:p>
            <a:pPr algn="l">
              <a:lnSpc>
                <a:spcPts val="4937"/>
              </a:lnSpc>
            </a:pPr>
            <a:r>
              <a:rPr lang="en-US" sz="3937">
                <a:solidFill>
                  <a:srgbClr val="97B8FF"/>
                </a:solidFill>
                <a:latin typeface="Arimo"/>
                <a:ea typeface="Arimo"/>
                <a:cs typeface="Arimo"/>
                <a:sym typeface="Arimo"/>
              </a:rPr>
              <a:t>DNS: Sistema de Nombres de Dominio</a:t>
            </a:r>
          </a:p>
        </p:txBody>
      </p:sp>
      <p:sp>
        <p:nvSpPr>
          <p:cNvPr id="6" name="Freeform 6" descr="preencoded.png"/>
          <p:cNvSpPr/>
          <p:nvPr/>
        </p:nvSpPr>
        <p:spPr>
          <a:xfrm>
            <a:off x="715119" y="1600646"/>
            <a:ext cx="1015753" cy="1625353"/>
          </a:xfrm>
          <a:custGeom>
            <a:avLst/>
            <a:gdLst/>
            <a:ahLst/>
            <a:cxnLst/>
            <a:rect l="l" t="t" r="r" b="b"/>
            <a:pathLst>
              <a:path w="1015753" h="1625353">
                <a:moveTo>
                  <a:pt x="0" y="0"/>
                </a:moveTo>
                <a:lnTo>
                  <a:pt x="1015752" y="0"/>
                </a:lnTo>
                <a:lnTo>
                  <a:pt x="1015752" y="1625353"/>
                </a:lnTo>
                <a:lnTo>
                  <a:pt x="0" y="1625353"/>
                </a:lnTo>
                <a:lnTo>
                  <a:pt x="0" y="0"/>
                </a:lnTo>
                <a:close/>
              </a:path>
            </a:pathLst>
          </a:custGeom>
          <a:blipFill>
            <a:blip r:embed="rId4"/>
            <a:stretch>
              <a:fillRect l="-63" r="-63"/>
            </a:stretch>
          </a:blipFill>
        </p:spPr>
        <p:txBody>
          <a:bodyPr/>
          <a:lstStyle/>
          <a:p>
            <a:endParaRPr lang="en-US"/>
          </a:p>
        </p:txBody>
      </p:sp>
      <p:sp>
        <p:nvSpPr>
          <p:cNvPr id="7" name="TextBox 7"/>
          <p:cNvSpPr txBox="1"/>
          <p:nvPr/>
        </p:nvSpPr>
        <p:spPr>
          <a:xfrm>
            <a:off x="2035522" y="1775222"/>
            <a:ext cx="3914775" cy="345876"/>
          </a:xfrm>
          <a:prstGeom prst="rect">
            <a:avLst/>
          </a:prstGeom>
        </p:spPr>
        <p:txBody>
          <a:bodyPr lIns="0" tIns="0" rIns="0" bIns="0" rtlCol="0" anchor="t">
            <a:spAutoFit/>
          </a:bodyPr>
          <a:lstStyle/>
          <a:p>
            <a:pPr algn="l">
              <a:lnSpc>
                <a:spcPts val="2437"/>
              </a:lnSpc>
            </a:pPr>
            <a:r>
              <a:rPr lang="en-US" sz="1937">
                <a:solidFill>
                  <a:srgbClr val="E0D6DE"/>
                </a:solidFill>
                <a:latin typeface="Arimo"/>
                <a:ea typeface="Arimo"/>
                <a:cs typeface="Arimo"/>
                <a:sym typeface="Arimo"/>
              </a:rPr>
              <a:t>Consulta al servidor DNS local</a:t>
            </a:r>
          </a:p>
        </p:txBody>
      </p:sp>
      <p:sp>
        <p:nvSpPr>
          <p:cNvPr id="8" name="TextBox 8"/>
          <p:cNvSpPr txBox="1"/>
          <p:nvPr/>
        </p:nvSpPr>
        <p:spPr>
          <a:xfrm>
            <a:off x="2035522" y="2176314"/>
            <a:ext cx="15537359" cy="391716"/>
          </a:xfrm>
          <a:prstGeom prst="rect">
            <a:avLst/>
          </a:prstGeom>
        </p:spPr>
        <p:txBody>
          <a:bodyPr lIns="0" tIns="0" rIns="0" bIns="0" rtlCol="0" anchor="t">
            <a:spAutoFit/>
          </a:bodyPr>
          <a:lstStyle/>
          <a:p>
            <a:pPr algn="l">
              <a:lnSpc>
                <a:spcPts val="2499"/>
              </a:lnSpc>
            </a:pPr>
            <a:r>
              <a:rPr lang="en-US" sz="1562">
                <a:solidFill>
                  <a:srgbClr val="E0D6DE"/>
                </a:solidFill>
                <a:latin typeface="Arimo"/>
                <a:ea typeface="Arimo"/>
                <a:cs typeface="Arimo"/>
                <a:sym typeface="Arimo"/>
              </a:rPr>
              <a:t>El cliente consulta al servidor DNS local.</a:t>
            </a:r>
          </a:p>
        </p:txBody>
      </p:sp>
      <p:sp>
        <p:nvSpPr>
          <p:cNvPr id="9" name="Freeform 9" descr="preencoded.png"/>
          <p:cNvSpPr/>
          <p:nvPr/>
        </p:nvSpPr>
        <p:spPr>
          <a:xfrm>
            <a:off x="715119" y="3225999"/>
            <a:ext cx="1015753" cy="1625352"/>
          </a:xfrm>
          <a:custGeom>
            <a:avLst/>
            <a:gdLst/>
            <a:ahLst/>
            <a:cxnLst/>
            <a:rect l="l" t="t" r="r" b="b"/>
            <a:pathLst>
              <a:path w="1015753" h="1625352">
                <a:moveTo>
                  <a:pt x="0" y="0"/>
                </a:moveTo>
                <a:lnTo>
                  <a:pt x="1015752" y="0"/>
                </a:lnTo>
                <a:lnTo>
                  <a:pt x="1015752" y="1625352"/>
                </a:lnTo>
                <a:lnTo>
                  <a:pt x="0" y="1625352"/>
                </a:lnTo>
                <a:lnTo>
                  <a:pt x="0" y="0"/>
                </a:lnTo>
                <a:close/>
              </a:path>
            </a:pathLst>
          </a:custGeom>
          <a:blipFill>
            <a:blip r:embed="rId5"/>
            <a:stretch>
              <a:fillRect l="-63" r="-63"/>
            </a:stretch>
          </a:blipFill>
        </p:spPr>
        <p:txBody>
          <a:bodyPr/>
          <a:lstStyle/>
          <a:p>
            <a:endParaRPr lang="en-US"/>
          </a:p>
        </p:txBody>
      </p:sp>
      <p:sp>
        <p:nvSpPr>
          <p:cNvPr id="10" name="TextBox 10"/>
          <p:cNvSpPr txBox="1"/>
          <p:nvPr/>
        </p:nvSpPr>
        <p:spPr>
          <a:xfrm>
            <a:off x="2035522" y="3400574"/>
            <a:ext cx="3318570" cy="345876"/>
          </a:xfrm>
          <a:prstGeom prst="rect">
            <a:avLst/>
          </a:prstGeom>
        </p:spPr>
        <p:txBody>
          <a:bodyPr lIns="0" tIns="0" rIns="0" bIns="0" rtlCol="0" anchor="t">
            <a:spAutoFit/>
          </a:bodyPr>
          <a:lstStyle/>
          <a:p>
            <a:pPr algn="l">
              <a:lnSpc>
                <a:spcPts val="2437"/>
              </a:lnSpc>
            </a:pPr>
            <a:r>
              <a:rPr lang="en-US" sz="1937">
                <a:solidFill>
                  <a:srgbClr val="E0D6DE"/>
                </a:solidFill>
                <a:latin typeface="Arimo"/>
                <a:ea typeface="Arimo"/>
                <a:cs typeface="Arimo"/>
                <a:sym typeface="Arimo"/>
              </a:rPr>
              <a:t>Consulta a servidores raíz</a:t>
            </a:r>
          </a:p>
        </p:txBody>
      </p:sp>
      <p:sp>
        <p:nvSpPr>
          <p:cNvPr id="11" name="TextBox 11"/>
          <p:cNvSpPr txBox="1"/>
          <p:nvPr/>
        </p:nvSpPr>
        <p:spPr>
          <a:xfrm>
            <a:off x="2035522" y="3801666"/>
            <a:ext cx="15537359" cy="391716"/>
          </a:xfrm>
          <a:prstGeom prst="rect">
            <a:avLst/>
          </a:prstGeom>
        </p:spPr>
        <p:txBody>
          <a:bodyPr lIns="0" tIns="0" rIns="0" bIns="0" rtlCol="0" anchor="t">
            <a:spAutoFit/>
          </a:bodyPr>
          <a:lstStyle/>
          <a:p>
            <a:pPr algn="l">
              <a:lnSpc>
                <a:spcPts val="2499"/>
              </a:lnSpc>
            </a:pPr>
            <a:r>
              <a:rPr lang="en-US" sz="1562">
                <a:solidFill>
                  <a:srgbClr val="E0D6DE"/>
                </a:solidFill>
                <a:latin typeface="Arimo"/>
                <a:ea typeface="Arimo"/>
                <a:cs typeface="Arimo"/>
                <a:sym typeface="Arimo"/>
              </a:rPr>
              <a:t>Si no se encuentra, consulta a servidores raíz.</a:t>
            </a:r>
          </a:p>
        </p:txBody>
      </p:sp>
      <p:sp>
        <p:nvSpPr>
          <p:cNvPr id="12" name="Freeform 12" descr="preencoded.png"/>
          <p:cNvSpPr/>
          <p:nvPr/>
        </p:nvSpPr>
        <p:spPr>
          <a:xfrm>
            <a:off x="715119" y="4851350"/>
            <a:ext cx="1015753" cy="1625353"/>
          </a:xfrm>
          <a:custGeom>
            <a:avLst/>
            <a:gdLst/>
            <a:ahLst/>
            <a:cxnLst/>
            <a:rect l="l" t="t" r="r" b="b"/>
            <a:pathLst>
              <a:path w="1015753" h="1625353">
                <a:moveTo>
                  <a:pt x="0" y="0"/>
                </a:moveTo>
                <a:lnTo>
                  <a:pt x="1015752" y="0"/>
                </a:lnTo>
                <a:lnTo>
                  <a:pt x="1015752" y="1625352"/>
                </a:lnTo>
                <a:lnTo>
                  <a:pt x="0" y="1625352"/>
                </a:lnTo>
                <a:lnTo>
                  <a:pt x="0" y="0"/>
                </a:lnTo>
                <a:close/>
              </a:path>
            </a:pathLst>
          </a:custGeom>
          <a:blipFill>
            <a:blip r:embed="rId6"/>
            <a:stretch>
              <a:fillRect l="-63" r="-63"/>
            </a:stretch>
          </a:blipFill>
        </p:spPr>
        <p:txBody>
          <a:bodyPr/>
          <a:lstStyle/>
          <a:p>
            <a:endParaRPr lang="en-US"/>
          </a:p>
        </p:txBody>
      </p:sp>
      <p:sp>
        <p:nvSpPr>
          <p:cNvPr id="13" name="TextBox 13"/>
          <p:cNvSpPr txBox="1"/>
          <p:nvPr/>
        </p:nvSpPr>
        <p:spPr>
          <a:xfrm>
            <a:off x="2035522" y="5025926"/>
            <a:ext cx="3577530" cy="345876"/>
          </a:xfrm>
          <a:prstGeom prst="rect">
            <a:avLst/>
          </a:prstGeom>
        </p:spPr>
        <p:txBody>
          <a:bodyPr lIns="0" tIns="0" rIns="0" bIns="0" rtlCol="0" anchor="t">
            <a:spAutoFit/>
          </a:bodyPr>
          <a:lstStyle/>
          <a:p>
            <a:pPr algn="l">
              <a:lnSpc>
                <a:spcPts val="2437"/>
              </a:lnSpc>
            </a:pPr>
            <a:r>
              <a:rPr lang="en-US" sz="1937">
                <a:solidFill>
                  <a:srgbClr val="E0D6DE"/>
                </a:solidFill>
                <a:latin typeface="Arimo"/>
                <a:ea typeface="Arimo"/>
                <a:cs typeface="Arimo"/>
                <a:sym typeface="Arimo"/>
              </a:rPr>
              <a:t>Referencia a servidores TLD</a:t>
            </a:r>
          </a:p>
        </p:txBody>
      </p:sp>
      <p:sp>
        <p:nvSpPr>
          <p:cNvPr id="14" name="TextBox 14"/>
          <p:cNvSpPr txBox="1"/>
          <p:nvPr/>
        </p:nvSpPr>
        <p:spPr>
          <a:xfrm>
            <a:off x="2035522" y="5427017"/>
            <a:ext cx="15537359" cy="391716"/>
          </a:xfrm>
          <a:prstGeom prst="rect">
            <a:avLst/>
          </a:prstGeom>
        </p:spPr>
        <p:txBody>
          <a:bodyPr lIns="0" tIns="0" rIns="0" bIns="0" rtlCol="0" anchor="t">
            <a:spAutoFit/>
          </a:bodyPr>
          <a:lstStyle/>
          <a:p>
            <a:pPr algn="l">
              <a:lnSpc>
                <a:spcPts val="2499"/>
              </a:lnSpc>
            </a:pPr>
            <a:r>
              <a:rPr lang="en-US" sz="1562">
                <a:solidFill>
                  <a:srgbClr val="E0D6DE"/>
                </a:solidFill>
                <a:latin typeface="Arimo"/>
                <a:ea typeface="Arimo"/>
                <a:cs typeface="Arimo"/>
                <a:sym typeface="Arimo"/>
              </a:rPr>
              <a:t>Referencia a servidores TLD (Top-Level Domain).</a:t>
            </a:r>
          </a:p>
        </p:txBody>
      </p:sp>
      <p:sp>
        <p:nvSpPr>
          <p:cNvPr id="15" name="Freeform 15" descr="preencoded.png"/>
          <p:cNvSpPr/>
          <p:nvPr/>
        </p:nvSpPr>
        <p:spPr>
          <a:xfrm>
            <a:off x="715119" y="6476702"/>
            <a:ext cx="1015753" cy="1625353"/>
          </a:xfrm>
          <a:custGeom>
            <a:avLst/>
            <a:gdLst/>
            <a:ahLst/>
            <a:cxnLst/>
            <a:rect l="l" t="t" r="r" b="b"/>
            <a:pathLst>
              <a:path w="1015753" h="1625353">
                <a:moveTo>
                  <a:pt x="0" y="0"/>
                </a:moveTo>
                <a:lnTo>
                  <a:pt x="1015752" y="0"/>
                </a:lnTo>
                <a:lnTo>
                  <a:pt x="1015752" y="1625353"/>
                </a:lnTo>
                <a:lnTo>
                  <a:pt x="0" y="1625353"/>
                </a:lnTo>
                <a:lnTo>
                  <a:pt x="0" y="0"/>
                </a:lnTo>
                <a:close/>
              </a:path>
            </a:pathLst>
          </a:custGeom>
          <a:blipFill>
            <a:blip r:embed="rId7"/>
            <a:stretch>
              <a:fillRect l="-63" r="-63"/>
            </a:stretch>
          </a:blipFill>
        </p:spPr>
        <p:txBody>
          <a:bodyPr/>
          <a:lstStyle/>
          <a:p>
            <a:endParaRPr lang="en-US"/>
          </a:p>
        </p:txBody>
      </p:sp>
      <p:sp>
        <p:nvSpPr>
          <p:cNvPr id="16" name="TextBox 16"/>
          <p:cNvSpPr txBox="1"/>
          <p:nvPr/>
        </p:nvSpPr>
        <p:spPr>
          <a:xfrm>
            <a:off x="2035522" y="6651277"/>
            <a:ext cx="5789711" cy="345876"/>
          </a:xfrm>
          <a:prstGeom prst="rect">
            <a:avLst/>
          </a:prstGeom>
        </p:spPr>
        <p:txBody>
          <a:bodyPr lIns="0" tIns="0" rIns="0" bIns="0" rtlCol="0" anchor="t">
            <a:spAutoFit/>
          </a:bodyPr>
          <a:lstStyle/>
          <a:p>
            <a:pPr algn="l">
              <a:lnSpc>
                <a:spcPts val="2437"/>
              </a:lnSpc>
            </a:pPr>
            <a:r>
              <a:rPr lang="en-US" sz="1937">
                <a:solidFill>
                  <a:srgbClr val="E0D6DE"/>
                </a:solidFill>
                <a:latin typeface="Arimo"/>
                <a:ea typeface="Arimo"/>
                <a:cs typeface="Arimo"/>
                <a:sym typeface="Arimo"/>
              </a:rPr>
              <a:t>Consulta al servidor autoritativo del dominio</a:t>
            </a:r>
          </a:p>
        </p:txBody>
      </p:sp>
      <p:sp>
        <p:nvSpPr>
          <p:cNvPr id="17" name="TextBox 17"/>
          <p:cNvSpPr txBox="1"/>
          <p:nvPr/>
        </p:nvSpPr>
        <p:spPr>
          <a:xfrm>
            <a:off x="2035522" y="7052370"/>
            <a:ext cx="15537359" cy="391716"/>
          </a:xfrm>
          <a:prstGeom prst="rect">
            <a:avLst/>
          </a:prstGeom>
        </p:spPr>
        <p:txBody>
          <a:bodyPr lIns="0" tIns="0" rIns="0" bIns="0" rtlCol="0" anchor="t">
            <a:spAutoFit/>
          </a:bodyPr>
          <a:lstStyle/>
          <a:p>
            <a:pPr algn="l">
              <a:lnSpc>
                <a:spcPts val="2499"/>
              </a:lnSpc>
            </a:pPr>
            <a:r>
              <a:rPr lang="en-US" sz="1562">
                <a:solidFill>
                  <a:srgbClr val="E0D6DE"/>
                </a:solidFill>
                <a:latin typeface="Arimo"/>
                <a:ea typeface="Arimo"/>
                <a:cs typeface="Arimo"/>
                <a:sym typeface="Arimo"/>
              </a:rPr>
              <a:t>Consulta al servidor autoritativo del dominio.</a:t>
            </a:r>
          </a:p>
        </p:txBody>
      </p:sp>
      <p:sp>
        <p:nvSpPr>
          <p:cNvPr id="18" name="Freeform 18" descr="preencoded.png"/>
          <p:cNvSpPr/>
          <p:nvPr/>
        </p:nvSpPr>
        <p:spPr>
          <a:xfrm>
            <a:off x="715119" y="8102054"/>
            <a:ext cx="1015753" cy="1625353"/>
          </a:xfrm>
          <a:custGeom>
            <a:avLst/>
            <a:gdLst/>
            <a:ahLst/>
            <a:cxnLst/>
            <a:rect l="l" t="t" r="r" b="b"/>
            <a:pathLst>
              <a:path w="1015753" h="1625353">
                <a:moveTo>
                  <a:pt x="0" y="0"/>
                </a:moveTo>
                <a:lnTo>
                  <a:pt x="1015752" y="0"/>
                </a:lnTo>
                <a:lnTo>
                  <a:pt x="1015752" y="1625352"/>
                </a:lnTo>
                <a:lnTo>
                  <a:pt x="0" y="1625352"/>
                </a:lnTo>
                <a:lnTo>
                  <a:pt x="0" y="0"/>
                </a:lnTo>
                <a:close/>
              </a:path>
            </a:pathLst>
          </a:custGeom>
          <a:blipFill>
            <a:blip r:embed="rId8"/>
            <a:stretch>
              <a:fillRect l="-63" r="-63"/>
            </a:stretch>
          </a:blipFill>
        </p:spPr>
        <p:txBody>
          <a:bodyPr/>
          <a:lstStyle/>
          <a:p>
            <a:endParaRPr lang="en-US"/>
          </a:p>
        </p:txBody>
      </p:sp>
      <p:sp>
        <p:nvSpPr>
          <p:cNvPr id="19" name="TextBox 19"/>
          <p:cNvSpPr txBox="1"/>
          <p:nvPr/>
        </p:nvSpPr>
        <p:spPr>
          <a:xfrm>
            <a:off x="2035522" y="8276630"/>
            <a:ext cx="3771007" cy="345876"/>
          </a:xfrm>
          <a:prstGeom prst="rect">
            <a:avLst/>
          </a:prstGeom>
        </p:spPr>
        <p:txBody>
          <a:bodyPr lIns="0" tIns="0" rIns="0" bIns="0" rtlCol="0" anchor="t">
            <a:spAutoFit/>
          </a:bodyPr>
          <a:lstStyle/>
          <a:p>
            <a:pPr algn="l">
              <a:lnSpc>
                <a:spcPts val="2437"/>
              </a:lnSpc>
            </a:pPr>
            <a:r>
              <a:rPr lang="en-US" sz="1937">
                <a:solidFill>
                  <a:srgbClr val="E0D6DE"/>
                </a:solidFill>
                <a:latin typeface="Arimo"/>
                <a:ea typeface="Arimo"/>
                <a:cs typeface="Arimo"/>
                <a:sym typeface="Arimo"/>
              </a:rPr>
              <a:t>Respuesta devuelta al cliente</a:t>
            </a:r>
          </a:p>
        </p:txBody>
      </p:sp>
      <p:sp>
        <p:nvSpPr>
          <p:cNvPr id="20" name="TextBox 20"/>
          <p:cNvSpPr txBox="1"/>
          <p:nvPr/>
        </p:nvSpPr>
        <p:spPr>
          <a:xfrm>
            <a:off x="2035522" y="8677721"/>
            <a:ext cx="15537359" cy="391716"/>
          </a:xfrm>
          <a:prstGeom prst="rect">
            <a:avLst/>
          </a:prstGeom>
        </p:spPr>
        <p:txBody>
          <a:bodyPr lIns="0" tIns="0" rIns="0" bIns="0" rtlCol="0" anchor="t">
            <a:spAutoFit/>
          </a:bodyPr>
          <a:lstStyle/>
          <a:p>
            <a:pPr algn="l">
              <a:lnSpc>
                <a:spcPts val="2499"/>
              </a:lnSpc>
            </a:pPr>
            <a:r>
              <a:rPr lang="en-US" sz="1562">
                <a:solidFill>
                  <a:srgbClr val="E0D6DE"/>
                </a:solidFill>
                <a:latin typeface="Arimo"/>
                <a:ea typeface="Arimo"/>
                <a:cs typeface="Arimo"/>
                <a:sym typeface="Arimo"/>
              </a:rPr>
              <a:t>Respuesta devuelta al cliente.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928836" y="834629"/>
            <a:ext cx="8592741" cy="895945"/>
          </a:xfrm>
          <a:prstGeom prst="rect">
            <a:avLst/>
          </a:prstGeom>
        </p:spPr>
        <p:txBody>
          <a:bodyPr lIns="0" tIns="0" rIns="0" bIns="0" rtlCol="0" anchor="t">
            <a:spAutoFit/>
          </a:bodyPr>
          <a:lstStyle/>
          <a:p>
            <a:pPr algn="l">
              <a:lnSpc>
                <a:spcPts val="6500"/>
              </a:lnSpc>
            </a:pPr>
            <a:r>
              <a:rPr lang="en-US" sz="5187">
                <a:solidFill>
                  <a:srgbClr val="97B8FF"/>
                </a:solidFill>
                <a:latin typeface="Arimo"/>
                <a:ea typeface="Arimo"/>
                <a:cs typeface="Arimo"/>
                <a:sym typeface="Arimo"/>
              </a:rPr>
              <a:t>Tecnologías Inalámbricas</a:t>
            </a:r>
          </a:p>
        </p:txBody>
      </p:sp>
      <p:grpSp>
        <p:nvGrpSpPr>
          <p:cNvPr id="7" name="Group 7"/>
          <p:cNvGrpSpPr/>
          <p:nvPr/>
        </p:nvGrpSpPr>
        <p:grpSpPr>
          <a:xfrm>
            <a:off x="928836" y="2427238"/>
            <a:ext cx="597099" cy="597099"/>
            <a:chOff x="0" y="0"/>
            <a:chExt cx="796132" cy="796132"/>
          </a:xfrm>
        </p:grpSpPr>
        <p:sp>
          <p:nvSpPr>
            <p:cNvPr id="8" name="Freeform 8"/>
            <p:cNvSpPr/>
            <p:nvPr/>
          </p:nvSpPr>
          <p:spPr>
            <a:xfrm>
              <a:off x="0" y="0"/>
              <a:ext cx="796163" cy="796163"/>
            </a:xfrm>
            <a:custGeom>
              <a:avLst/>
              <a:gdLst/>
              <a:ahLst/>
              <a:cxnLst/>
              <a:rect l="l" t="t" r="r" b="b"/>
              <a:pathLst>
                <a:path w="796163" h="796163">
                  <a:moveTo>
                    <a:pt x="0" y="53086"/>
                  </a:moveTo>
                  <a:cubicBezTo>
                    <a:pt x="0" y="23749"/>
                    <a:pt x="23749" y="0"/>
                    <a:pt x="53086" y="0"/>
                  </a:cubicBezTo>
                  <a:lnTo>
                    <a:pt x="743077" y="0"/>
                  </a:lnTo>
                  <a:cubicBezTo>
                    <a:pt x="772414" y="0"/>
                    <a:pt x="796163" y="23749"/>
                    <a:pt x="796163" y="53086"/>
                  </a:cubicBezTo>
                  <a:lnTo>
                    <a:pt x="796163" y="743077"/>
                  </a:lnTo>
                  <a:cubicBezTo>
                    <a:pt x="796163" y="772414"/>
                    <a:pt x="772414" y="796163"/>
                    <a:pt x="743077" y="796163"/>
                  </a:cubicBezTo>
                  <a:lnTo>
                    <a:pt x="53086" y="796163"/>
                  </a:lnTo>
                  <a:cubicBezTo>
                    <a:pt x="23749" y="796163"/>
                    <a:pt x="0" y="772414"/>
                    <a:pt x="0" y="743077"/>
                  </a:cubicBezTo>
                  <a:close/>
                </a:path>
              </a:pathLst>
            </a:custGeom>
            <a:solidFill>
              <a:srgbClr val="26262B"/>
            </a:solidFill>
          </p:spPr>
          <p:txBody>
            <a:bodyPr/>
            <a:lstStyle/>
            <a:p>
              <a:endParaRPr lang="en-US"/>
            </a:p>
          </p:txBody>
        </p:sp>
      </p:grpSp>
      <p:sp>
        <p:nvSpPr>
          <p:cNvPr id="9" name="TextBox 9"/>
          <p:cNvSpPr txBox="1"/>
          <p:nvPr/>
        </p:nvSpPr>
        <p:spPr>
          <a:xfrm>
            <a:off x="1143149" y="2564755"/>
            <a:ext cx="168474" cy="360015"/>
          </a:xfrm>
          <a:prstGeom prst="rect">
            <a:avLst/>
          </a:prstGeom>
        </p:spPr>
        <p:txBody>
          <a:bodyPr lIns="0" tIns="0" rIns="0" bIns="0" rtlCol="0" anchor="t">
            <a:spAutoFit/>
          </a:bodyPr>
          <a:lstStyle/>
          <a:p>
            <a:pPr algn="ctr">
              <a:lnSpc>
                <a:spcPts val="3125"/>
              </a:lnSpc>
            </a:pPr>
            <a:r>
              <a:rPr lang="en-US" sz="3125">
                <a:solidFill>
                  <a:srgbClr val="E0D6DE"/>
                </a:solidFill>
                <a:latin typeface="Arimo"/>
                <a:ea typeface="Arimo"/>
                <a:cs typeface="Arimo"/>
                <a:sym typeface="Arimo"/>
              </a:rPr>
              <a:t>1</a:t>
            </a:r>
          </a:p>
        </p:txBody>
      </p:sp>
      <p:sp>
        <p:nvSpPr>
          <p:cNvPr id="10" name="TextBox 10"/>
          <p:cNvSpPr txBox="1"/>
          <p:nvPr/>
        </p:nvSpPr>
        <p:spPr>
          <a:xfrm>
            <a:off x="1791295" y="2398663"/>
            <a:ext cx="3317676" cy="443210"/>
          </a:xfrm>
          <a:prstGeom prst="rect">
            <a:avLst/>
          </a:prstGeom>
        </p:spPr>
        <p:txBody>
          <a:bodyPr lIns="0" tIns="0" rIns="0" bIns="0" rtlCol="0" anchor="t">
            <a:spAutoFit/>
          </a:bodyPr>
          <a:lstStyle/>
          <a:p>
            <a:pPr algn="l">
              <a:lnSpc>
                <a:spcPts val="3250"/>
              </a:lnSpc>
            </a:pPr>
            <a:r>
              <a:rPr lang="en-US" sz="2562">
                <a:solidFill>
                  <a:srgbClr val="E0D6DE"/>
                </a:solidFill>
                <a:latin typeface="Arimo"/>
                <a:ea typeface="Arimo"/>
                <a:cs typeface="Arimo"/>
                <a:sym typeface="Arimo"/>
              </a:rPr>
              <a:t>Wi-Fi</a:t>
            </a:r>
          </a:p>
        </p:txBody>
      </p:sp>
      <p:sp>
        <p:nvSpPr>
          <p:cNvPr id="11" name="TextBox 11"/>
          <p:cNvSpPr txBox="1"/>
          <p:nvPr/>
        </p:nvSpPr>
        <p:spPr>
          <a:xfrm>
            <a:off x="1791295" y="2905869"/>
            <a:ext cx="8709869" cy="519708"/>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Estándar IEEE 802.11, con variantes como 802.11a/b/g/n/ac/ax.</a:t>
            </a:r>
          </a:p>
        </p:txBody>
      </p:sp>
      <p:grpSp>
        <p:nvGrpSpPr>
          <p:cNvPr id="12" name="Group 12"/>
          <p:cNvGrpSpPr/>
          <p:nvPr/>
        </p:nvGrpSpPr>
        <p:grpSpPr>
          <a:xfrm>
            <a:off x="928836" y="3989486"/>
            <a:ext cx="597099" cy="597099"/>
            <a:chOff x="0" y="0"/>
            <a:chExt cx="796132" cy="796132"/>
          </a:xfrm>
        </p:grpSpPr>
        <p:sp>
          <p:nvSpPr>
            <p:cNvPr id="13" name="Freeform 13"/>
            <p:cNvSpPr/>
            <p:nvPr/>
          </p:nvSpPr>
          <p:spPr>
            <a:xfrm>
              <a:off x="0" y="0"/>
              <a:ext cx="796163" cy="796163"/>
            </a:xfrm>
            <a:custGeom>
              <a:avLst/>
              <a:gdLst/>
              <a:ahLst/>
              <a:cxnLst/>
              <a:rect l="l" t="t" r="r" b="b"/>
              <a:pathLst>
                <a:path w="796163" h="796163">
                  <a:moveTo>
                    <a:pt x="0" y="53086"/>
                  </a:moveTo>
                  <a:cubicBezTo>
                    <a:pt x="0" y="23749"/>
                    <a:pt x="23749" y="0"/>
                    <a:pt x="53086" y="0"/>
                  </a:cubicBezTo>
                  <a:lnTo>
                    <a:pt x="743077" y="0"/>
                  </a:lnTo>
                  <a:cubicBezTo>
                    <a:pt x="772414" y="0"/>
                    <a:pt x="796163" y="23749"/>
                    <a:pt x="796163" y="53086"/>
                  </a:cubicBezTo>
                  <a:lnTo>
                    <a:pt x="796163" y="743077"/>
                  </a:lnTo>
                  <a:cubicBezTo>
                    <a:pt x="796163" y="772414"/>
                    <a:pt x="772414" y="796163"/>
                    <a:pt x="743077" y="796163"/>
                  </a:cubicBezTo>
                  <a:lnTo>
                    <a:pt x="53086" y="796163"/>
                  </a:lnTo>
                  <a:cubicBezTo>
                    <a:pt x="23749" y="796163"/>
                    <a:pt x="0" y="772414"/>
                    <a:pt x="0" y="743077"/>
                  </a:cubicBezTo>
                  <a:close/>
                </a:path>
              </a:pathLst>
            </a:custGeom>
            <a:solidFill>
              <a:srgbClr val="26262B"/>
            </a:solidFill>
          </p:spPr>
          <p:txBody>
            <a:bodyPr/>
            <a:lstStyle/>
            <a:p>
              <a:endParaRPr lang="en-US"/>
            </a:p>
          </p:txBody>
        </p:sp>
      </p:grpSp>
      <p:sp>
        <p:nvSpPr>
          <p:cNvPr id="14" name="TextBox 14"/>
          <p:cNvSpPr txBox="1"/>
          <p:nvPr/>
        </p:nvSpPr>
        <p:spPr>
          <a:xfrm>
            <a:off x="1103411" y="4127004"/>
            <a:ext cx="247948" cy="360015"/>
          </a:xfrm>
          <a:prstGeom prst="rect">
            <a:avLst/>
          </a:prstGeom>
        </p:spPr>
        <p:txBody>
          <a:bodyPr lIns="0" tIns="0" rIns="0" bIns="0" rtlCol="0" anchor="t">
            <a:spAutoFit/>
          </a:bodyPr>
          <a:lstStyle/>
          <a:p>
            <a:pPr algn="ctr">
              <a:lnSpc>
                <a:spcPts val="3125"/>
              </a:lnSpc>
            </a:pPr>
            <a:r>
              <a:rPr lang="en-US" sz="3125">
                <a:solidFill>
                  <a:srgbClr val="E0D6DE"/>
                </a:solidFill>
                <a:latin typeface="Arimo"/>
                <a:ea typeface="Arimo"/>
                <a:cs typeface="Arimo"/>
                <a:sym typeface="Arimo"/>
              </a:rPr>
              <a:t>2</a:t>
            </a:r>
          </a:p>
        </p:txBody>
      </p:sp>
      <p:sp>
        <p:nvSpPr>
          <p:cNvPr id="15" name="TextBox 15"/>
          <p:cNvSpPr txBox="1"/>
          <p:nvPr/>
        </p:nvSpPr>
        <p:spPr>
          <a:xfrm>
            <a:off x="1791295" y="3960911"/>
            <a:ext cx="3317676" cy="443210"/>
          </a:xfrm>
          <a:prstGeom prst="rect">
            <a:avLst/>
          </a:prstGeom>
        </p:spPr>
        <p:txBody>
          <a:bodyPr lIns="0" tIns="0" rIns="0" bIns="0" rtlCol="0" anchor="t">
            <a:spAutoFit/>
          </a:bodyPr>
          <a:lstStyle/>
          <a:p>
            <a:pPr algn="l">
              <a:lnSpc>
                <a:spcPts val="3250"/>
              </a:lnSpc>
            </a:pPr>
            <a:r>
              <a:rPr lang="en-US" sz="2562">
                <a:solidFill>
                  <a:srgbClr val="E0D6DE"/>
                </a:solidFill>
                <a:latin typeface="Arimo"/>
                <a:ea typeface="Arimo"/>
                <a:cs typeface="Arimo"/>
                <a:sym typeface="Arimo"/>
              </a:rPr>
              <a:t>Bluetooth</a:t>
            </a:r>
          </a:p>
        </p:txBody>
      </p:sp>
      <p:sp>
        <p:nvSpPr>
          <p:cNvPr id="16" name="TextBox 16"/>
          <p:cNvSpPr txBox="1"/>
          <p:nvPr/>
        </p:nvSpPr>
        <p:spPr>
          <a:xfrm>
            <a:off x="1791295" y="4468117"/>
            <a:ext cx="8709869" cy="944166"/>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Ideal para conexiones de corto alcance, con versiones mejoradas como Bluetooth Low Energy (BLE).</a:t>
            </a:r>
          </a:p>
        </p:txBody>
      </p:sp>
      <p:grpSp>
        <p:nvGrpSpPr>
          <p:cNvPr id="17" name="Group 17"/>
          <p:cNvGrpSpPr/>
          <p:nvPr/>
        </p:nvGrpSpPr>
        <p:grpSpPr>
          <a:xfrm>
            <a:off x="928836" y="5976194"/>
            <a:ext cx="597099" cy="597099"/>
            <a:chOff x="0" y="0"/>
            <a:chExt cx="796132" cy="796132"/>
          </a:xfrm>
        </p:grpSpPr>
        <p:sp>
          <p:nvSpPr>
            <p:cNvPr id="18" name="Freeform 18"/>
            <p:cNvSpPr/>
            <p:nvPr/>
          </p:nvSpPr>
          <p:spPr>
            <a:xfrm>
              <a:off x="0" y="0"/>
              <a:ext cx="796163" cy="796163"/>
            </a:xfrm>
            <a:custGeom>
              <a:avLst/>
              <a:gdLst/>
              <a:ahLst/>
              <a:cxnLst/>
              <a:rect l="l" t="t" r="r" b="b"/>
              <a:pathLst>
                <a:path w="796163" h="796163">
                  <a:moveTo>
                    <a:pt x="0" y="53086"/>
                  </a:moveTo>
                  <a:cubicBezTo>
                    <a:pt x="0" y="23749"/>
                    <a:pt x="23749" y="0"/>
                    <a:pt x="53086" y="0"/>
                  </a:cubicBezTo>
                  <a:lnTo>
                    <a:pt x="743077" y="0"/>
                  </a:lnTo>
                  <a:cubicBezTo>
                    <a:pt x="772414" y="0"/>
                    <a:pt x="796163" y="23749"/>
                    <a:pt x="796163" y="53086"/>
                  </a:cubicBezTo>
                  <a:lnTo>
                    <a:pt x="796163" y="743077"/>
                  </a:lnTo>
                  <a:cubicBezTo>
                    <a:pt x="796163" y="772414"/>
                    <a:pt x="772414" y="796163"/>
                    <a:pt x="743077" y="796163"/>
                  </a:cubicBezTo>
                  <a:lnTo>
                    <a:pt x="53086" y="796163"/>
                  </a:lnTo>
                  <a:cubicBezTo>
                    <a:pt x="23749" y="796163"/>
                    <a:pt x="0" y="772414"/>
                    <a:pt x="0" y="743077"/>
                  </a:cubicBezTo>
                  <a:close/>
                </a:path>
              </a:pathLst>
            </a:custGeom>
            <a:solidFill>
              <a:srgbClr val="26262B"/>
            </a:solidFill>
          </p:spPr>
          <p:txBody>
            <a:bodyPr/>
            <a:lstStyle/>
            <a:p>
              <a:endParaRPr lang="en-US"/>
            </a:p>
          </p:txBody>
        </p:sp>
      </p:grpSp>
      <p:sp>
        <p:nvSpPr>
          <p:cNvPr id="19" name="TextBox 19"/>
          <p:cNvSpPr txBox="1"/>
          <p:nvPr/>
        </p:nvSpPr>
        <p:spPr>
          <a:xfrm>
            <a:off x="1104007" y="6113710"/>
            <a:ext cx="246757" cy="360015"/>
          </a:xfrm>
          <a:prstGeom prst="rect">
            <a:avLst/>
          </a:prstGeom>
        </p:spPr>
        <p:txBody>
          <a:bodyPr lIns="0" tIns="0" rIns="0" bIns="0" rtlCol="0" anchor="t">
            <a:spAutoFit/>
          </a:bodyPr>
          <a:lstStyle/>
          <a:p>
            <a:pPr algn="ctr">
              <a:lnSpc>
                <a:spcPts val="3125"/>
              </a:lnSpc>
            </a:pPr>
            <a:r>
              <a:rPr lang="en-US" sz="3125">
                <a:solidFill>
                  <a:srgbClr val="E0D6DE"/>
                </a:solidFill>
                <a:latin typeface="Arimo"/>
                <a:ea typeface="Arimo"/>
                <a:cs typeface="Arimo"/>
                <a:sym typeface="Arimo"/>
              </a:rPr>
              <a:t>3</a:t>
            </a:r>
          </a:p>
        </p:txBody>
      </p:sp>
      <p:sp>
        <p:nvSpPr>
          <p:cNvPr id="20" name="TextBox 20"/>
          <p:cNvSpPr txBox="1"/>
          <p:nvPr/>
        </p:nvSpPr>
        <p:spPr>
          <a:xfrm>
            <a:off x="1791295" y="5947619"/>
            <a:ext cx="3317676" cy="443210"/>
          </a:xfrm>
          <a:prstGeom prst="rect">
            <a:avLst/>
          </a:prstGeom>
        </p:spPr>
        <p:txBody>
          <a:bodyPr lIns="0" tIns="0" rIns="0" bIns="0" rtlCol="0" anchor="t">
            <a:spAutoFit/>
          </a:bodyPr>
          <a:lstStyle/>
          <a:p>
            <a:pPr algn="l">
              <a:lnSpc>
                <a:spcPts val="3250"/>
              </a:lnSpc>
            </a:pPr>
            <a:r>
              <a:rPr lang="en-US" sz="2562">
                <a:solidFill>
                  <a:srgbClr val="E0D6DE"/>
                </a:solidFill>
                <a:latin typeface="Arimo"/>
                <a:ea typeface="Arimo"/>
                <a:cs typeface="Arimo"/>
                <a:sym typeface="Arimo"/>
              </a:rPr>
              <a:t>ZigBee</a:t>
            </a:r>
          </a:p>
        </p:txBody>
      </p:sp>
      <p:sp>
        <p:nvSpPr>
          <p:cNvPr id="21" name="TextBox 21"/>
          <p:cNvSpPr txBox="1"/>
          <p:nvPr/>
        </p:nvSpPr>
        <p:spPr>
          <a:xfrm>
            <a:off x="1791295" y="6454825"/>
            <a:ext cx="8709869" cy="944166"/>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Utilizado en domótica y redes de sensores por su bajo consumo energético.</a:t>
            </a:r>
          </a:p>
        </p:txBody>
      </p:sp>
      <p:grpSp>
        <p:nvGrpSpPr>
          <p:cNvPr id="22" name="Group 22"/>
          <p:cNvGrpSpPr/>
          <p:nvPr/>
        </p:nvGrpSpPr>
        <p:grpSpPr>
          <a:xfrm>
            <a:off x="928836" y="7962900"/>
            <a:ext cx="597099" cy="597099"/>
            <a:chOff x="0" y="0"/>
            <a:chExt cx="796132" cy="796132"/>
          </a:xfrm>
        </p:grpSpPr>
        <p:sp>
          <p:nvSpPr>
            <p:cNvPr id="23" name="Freeform 23"/>
            <p:cNvSpPr/>
            <p:nvPr/>
          </p:nvSpPr>
          <p:spPr>
            <a:xfrm>
              <a:off x="0" y="0"/>
              <a:ext cx="796163" cy="796163"/>
            </a:xfrm>
            <a:custGeom>
              <a:avLst/>
              <a:gdLst/>
              <a:ahLst/>
              <a:cxnLst/>
              <a:rect l="l" t="t" r="r" b="b"/>
              <a:pathLst>
                <a:path w="796163" h="796163">
                  <a:moveTo>
                    <a:pt x="0" y="53086"/>
                  </a:moveTo>
                  <a:cubicBezTo>
                    <a:pt x="0" y="23749"/>
                    <a:pt x="23749" y="0"/>
                    <a:pt x="53086" y="0"/>
                  </a:cubicBezTo>
                  <a:lnTo>
                    <a:pt x="743077" y="0"/>
                  </a:lnTo>
                  <a:cubicBezTo>
                    <a:pt x="772414" y="0"/>
                    <a:pt x="796163" y="23749"/>
                    <a:pt x="796163" y="53086"/>
                  </a:cubicBezTo>
                  <a:lnTo>
                    <a:pt x="796163" y="743077"/>
                  </a:lnTo>
                  <a:cubicBezTo>
                    <a:pt x="796163" y="772414"/>
                    <a:pt x="772414" y="796163"/>
                    <a:pt x="743077" y="796163"/>
                  </a:cubicBezTo>
                  <a:lnTo>
                    <a:pt x="53086" y="796163"/>
                  </a:lnTo>
                  <a:cubicBezTo>
                    <a:pt x="23749" y="796163"/>
                    <a:pt x="0" y="772414"/>
                    <a:pt x="0" y="743077"/>
                  </a:cubicBezTo>
                  <a:close/>
                </a:path>
              </a:pathLst>
            </a:custGeom>
            <a:solidFill>
              <a:srgbClr val="26262B"/>
            </a:solidFill>
          </p:spPr>
          <p:txBody>
            <a:bodyPr/>
            <a:lstStyle/>
            <a:p>
              <a:endParaRPr lang="en-US"/>
            </a:p>
          </p:txBody>
        </p:sp>
      </p:grpSp>
      <p:sp>
        <p:nvSpPr>
          <p:cNvPr id="24" name="TextBox 24"/>
          <p:cNvSpPr txBox="1"/>
          <p:nvPr/>
        </p:nvSpPr>
        <p:spPr>
          <a:xfrm>
            <a:off x="1097608" y="8100418"/>
            <a:ext cx="259556" cy="360015"/>
          </a:xfrm>
          <a:prstGeom prst="rect">
            <a:avLst/>
          </a:prstGeom>
        </p:spPr>
        <p:txBody>
          <a:bodyPr lIns="0" tIns="0" rIns="0" bIns="0" rtlCol="0" anchor="t">
            <a:spAutoFit/>
          </a:bodyPr>
          <a:lstStyle/>
          <a:p>
            <a:pPr algn="ctr">
              <a:lnSpc>
                <a:spcPts val="3125"/>
              </a:lnSpc>
            </a:pPr>
            <a:r>
              <a:rPr lang="en-US" sz="3125">
                <a:solidFill>
                  <a:srgbClr val="E0D6DE"/>
                </a:solidFill>
                <a:latin typeface="Arimo"/>
                <a:ea typeface="Arimo"/>
                <a:cs typeface="Arimo"/>
                <a:sym typeface="Arimo"/>
              </a:rPr>
              <a:t>4</a:t>
            </a:r>
          </a:p>
        </p:txBody>
      </p:sp>
      <p:sp>
        <p:nvSpPr>
          <p:cNvPr id="25" name="TextBox 25"/>
          <p:cNvSpPr txBox="1"/>
          <p:nvPr/>
        </p:nvSpPr>
        <p:spPr>
          <a:xfrm>
            <a:off x="1791295" y="7934325"/>
            <a:ext cx="3317676" cy="443210"/>
          </a:xfrm>
          <a:prstGeom prst="rect">
            <a:avLst/>
          </a:prstGeom>
        </p:spPr>
        <p:txBody>
          <a:bodyPr lIns="0" tIns="0" rIns="0" bIns="0" rtlCol="0" anchor="t">
            <a:spAutoFit/>
          </a:bodyPr>
          <a:lstStyle/>
          <a:p>
            <a:pPr algn="l">
              <a:lnSpc>
                <a:spcPts val="3250"/>
              </a:lnSpc>
            </a:pPr>
            <a:r>
              <a:rPr lang="en-US" sz="2562">
                <a:solidFill>
                  <a:srgbClr val="E0D6DE"/>
                </a:solidFill>
                <a:latin typeface="Arimo"/>
                <a:ea typeface="Arimo"/>
                <a:cs typeface="Arimo"/>
                <a:sym typeface="Arimo"/>
              </a:rPr>
              <a:t>NFC</a:t>
            </a:r>
          </a:p>
        </p:txBody>
      </p:sp>
      <p:sp>
        <p:nvSpPr>
          <p:cNvPr id="26" name="TextBox 26"/>
          <p:cNvSpPr txBox="1"/>
          <p:nvPr/>
        </p:nvSpPr>
        <p:spPr>
          <a:xfrm>
            <a:off x="1791295" y="8441531"/>
            <a:ext cx="8709869" cy="944166"/>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Para comunicaciones de muy corto alcance, comúnmente usado en pagos móviles.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938046" y="1498847"/>
            <a:ext cx="9269909" cy="2950369"/>
          </a:xfrm>
          <a:prstGeom prst="rect">
            <a:avLst/>
          </a:prstGeom>
        </p:spPr>
        <p:txBody>
          <a:bodyPr lIns="0" tIns="0" rIns="0" bIns="0" rtlCol="0" anchor="t">
            <a:spAutoFit/>
          </a:bodyPr>
          <a:lstStyle/>
          <a:p>
            <a:pPr algn="l">
              <a:lnSpc>
                <a:spcPts val="7562"/>
              </a:lnSpc>
            </a:pPr>
            <a:r>
              <a:rPr lang="en-US" sz="6062">
                <a:solidFill>
                  <a:srgbClr val="97B8FF"/>
                </a:solidFill>
                <a:latin typeface="Arimo"/>
                <a:ea typeface="Arimo"/>
                <a:cs typeface="Arimo"/>
                <a:sym typeface="Arimo"/>
              </a:rPr>
              <a:t>Tecnologías Inalámbricas (Continuación)</a:t>
            </a:r>
          </a:p>
        </p:txBody>
      </p:sp>
      <p:grpSp>
        <p:nvGrpSpPr>
          <p:cNvPr id="7" name="Group 7"/>
          <p:cNvGrpSpPr/>
          <p:nvPr/>
        </p:nvGrpSpPr>
        <p:grpSpPr>
          <a:xfrm>
            <a:off x="7938046" y="5259140"/>
            <a:ext cx="694284" cy="694284"/>
            <a:chOff x="0" y="0"/>
            <a:chExt cx="925712" cy="925712"/>
          </a:xfrm>
        </p:grpSpPr>
        <p:sp>
          <p:nvSpPr>
            <p:cNvPr id="8" name="Freeform 8"/>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26262B"/>
            </a:solidFill>
          </p:spPr>
          <p:txBody>
            <a:bodyPr/>
            <a:lstStyle/>
            <a:p>
              <a:endParaRPr lang="en-US"/>
            </a:p>
          </p:txBody>
        </p:sp>
      </p:grpSp>
      <p:sp>
        <p:nvSpPr>
          <p:cNvPr id="9" name="TextBox 9"/>
          <p:cNvSpPr txBox="1"/>
          <p:nvPr/>
        </p:nvSpPr>
        <p:spPr>
          <a:xfrm>
            <a:off x="8187184" y="5412879"/>
            <a:ext cx="195858" cy="424755"/>
          </a:xfrm>
          <a:prstGeom prst="rect">
            <a:avLst/>
          </a:prstGeom>
        </p:spPr>
        <p:txBody>
          <a:bodyPr lIns="0" tIns="0" rIns="0" bIns="0" rtlCol="0" anchor="t">
            <a:spAutoFit/>
          </a:bodyPr>
          <a:lstStyle/>
          <a:p>
            <a:pPr algn="ctr">
              <a:lnSpc>
                <a:spcPts val="3625"/>
              </a:lnSpc>
            </a:pPr>
            <a:r>
              <a:rPr lang="en-US" sz="3625">
                <a:solidFill>
                  <a:srgbClr val="E0D6DE"/>
                </a:solidFill>
                <a:latin typeface="Arimo"/>
                <a:ea typeface="Arimo"/>
                <a:cs typeface="Arimo"/>
                <a:sym typeface="Arimo"/>
              </a:rPr>
              <a:t>1</a:t>
            </a:r>
          </a:p>
        </p:txBody>
      </p:sp>
      <p:sp>
        <p:nvSpPr>
          <p:cNvPr id="10" name="TextBox 10"/>
          <p:cNvSpPr txBox="1"/>
          <p:nvPr/>
        </p:nvSpPr>
        <p:spPr>
          <a:xfrm>
            <a:off x="8940850" y="5230565"/>
            <a:ext cx="3857625" cy="510779"/>
          </a:xfrm>
          <a:prstGeom prst="rect">
            <a:avLst/>
          </a:prstGeom>
        </p:spPr>
        <p:txBody>
          <a:bodyPr lIns="0" tIns="0" rIns="0" bIns="0" rtlCol="0" anchor="t">
            <a:spAutoFit/>
          </a:bodyPr>
          <a:lstStyle/>
          <a:p>
            <a:pPr algn="l">
              <a:lnSpc>
                <a:spcPts val="3749"/>
              </a:lnSpc>
            </a:pPr>
            <a:r>
              <a:rPr lang="en-US" sz="3000">
                <a:solidFill>
                  <a:srgbClr val="E0D6DE"/>
                </a:solidFill>
                <a:latin typeface="Arimo"/>
                <a:ea typeface="Arimo"/>
                <a:cs typeface="Arimo"/>
                <a:sym typeface="Arimo"/>
              </a:rPr>
              <a:t>LoRaWAN</a:t>
            </a:r>
          </a:p>
        </p:txBody>
      </p:sp>
      <p:sp>
        <p:nvSpPr>
          <p:cNvPr id="11" name="TextBox 11"/>
          <p:cNvSpPr txBox="1"/>
          <p:nvPr/>
        </p:nvSpPr>
        <p:spPr>
          <a:xfrm>
            <a:off x="8940850" y="5821710"/>
            <a:ext cx="8267105"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Para redes de área amplia de bajo consumo, útil en IoT.</a:t>
            </a:r>
          </a:p>
        </p:txBody>
      </p:sp>
      <p:grpSp>
        <p:nvGrpSpPr>
          <p:cNvPr id="12" name="Group 12"/>
          <p:cNvGrpSpPr/>
          <p:nvPr/>
        </p:nvGrpSpPr>
        <p:grpSpPr>
          <a:xfrm>
            <a:off x="7938046" y="7075885"/>
            <a:ext cx="694284" cy="694284"/>
            <a:chOff x="0" y="0"/>
            <a:chExt cx="925712" cy="925712"/>
          </a:xfrm>
        </p:grpSpPr>
        <p:sp>
          <p:nvSpPr>
            <p:cNvPr id="13" name="Freeform 13"/>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26262B"/>
            </a:solidFill>
          </p:spPr>
          <p:txBody>
            <a:bodyPr/>
            <a:lstStyle/>
            <a:p>
              <a:endParaRPr lang="en-US"/>
            </a:p>
          </p:txBody>
        </p:sp>
      </p:grpSp>
      <p:sp>
        <p:nvSpPr>
          <p:cNvPr id="14" name="TextBox 14"/>
          <p:cNvSpPr txBox="1"/>
          <p:nvPr/>
        </p:nvSpPr>
        <p:spPr>
          <a:xfrm>
            <a:off x="8140899" y="7229624"/>
            <a:ext cx="288429" cy="424755"/>
          </a:xfrm>
          <a:prstGeom prst="rect">
            <a:avLst/>
          </a:prstGeom>
        </p:spPr>
        <p:txBody>
          <a:bodyPr lIns="0" tIns="0" rIns="0" bIns="0" rtlCol="0" anchor="t">
            <a:spAutoFit/>
          </a:bodyPr>
          <a:lstStyle/>
          <a:p>
            <a:pPr algn="ctr">
              <a:lnSpc>
                <a:spcPts val="3625"/>
              </a:lnSpc>
            </a:pPr>
            <a:r>
              <a:rPr lang="en-US" sz="3625">
                <a:solidFill>
                  <a:srgbClr val="E0D6DE"/>
                </a:solidFill>
                <a:latin typeface="Arimo"/>
                <a:ea typeface="Arimo"/>
                <a:cs typeface="Arimo"/>
                <a:sym typeface="Arimo"/>
              </a:rPr>
              <a:t>2</a:t>
            </a:r>
          </a:p>
        </p:txBody>
      </p:sp>
      <p:sp>
        <p:nvSpPr>
          <p:cNvPr id="15" name="TextBox 15"/>
          <p:cNvSpPr txBox="1"/>
          <p:nvPr/>
        </p:nvSpPr>
        <p:spPr>
          <a:xfrm>
            <a:off x="8940850" y="7047310"/>
            <a:ext cx="3857625" cy="510779"/>
          </a:xfrm>
          <a:prstGeom prst="rect">
            <a:avLst/>
          </a:prstGeom>
        </p:spPr>
        <p:txBody>
          <a:bodyPr lIns="0" tIns="0" rIns="0" bIns="0" rtlCol="0" anchor="t">
            <a:spAutoFit/>
          </a:bodyPr>
          <a:lstStyle/>
          <a:p>
            <a:pPr algn="l">
              <a:lnSpc>
                <a:spcPts val="3749"/>
              </a:lnSpc>
            </a:pPr>
            <a:r>
              <a:rPr lang="en-US" sz="3000">
                <a:solidFill>
                  <a:srgbClr val="E0D6DE"/>
                </a:solidFill>
                <a:latin typeface="Arimo"/>
                <a:ea typeface="Arimo"/>
                <a:cs typeface="Arimo"/>
                <a:sym typeface="Arimo"/>
              </a:rPr>
              <a:t>5G</a:t>
            </a:r>
          </a:p>
        </p:txBody>
      </p:sp>
      <p:sp>
        <p:nvSpPr>
          <p:cNvPr id="16" name="TextBox 16"/>
          <p:cNvSpPr txBox="1"/>
          <p:nvPr/>
        </p:nvSpPr>
        <p:spPr>
          <a:xfrm>
            <a:off x="8940850" y="7638455"/>
            <a:ext cx="8267105"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La última generación de tecnología celular, ofreciendo altas velocidades y baja latencia.</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18288000" cy="3354438"/>
          </a:xfrm>
          <a:custGeom>
            <a:avLst/>
            <a:gdLst/>
            <a:ahLst/>
            <a:cxnLst/>
            <a:rect l="l" t="t" r="r" b="b"/>
            <a:pathLst>
              <a:path w="18288000" h="3354438">
                <a:moveTo>
                  <a:pt x="0" y="0"/>
                </a:moveTo>
                <a:lnTo>
                  <a:pt x="18288000" y="0"/>
                </a:lnTo>
                <a:lnTo>
                  <a:pt x="18288000" y="3354438"/>
                </a:lnTo>
                <a:lnTo>
                  <a:pt x="0" y="3354438"/>
                </a:lnTo>
                <a:lnTo>
                  <a:pt x="0" y="0"/>
                </a:lnTo>
                <a:close/>
              </a:path>
            </a:pathLst>
          </a:custGeom>
          <a:blipFill>
            <a:blip r:embed="rId4"/>
            <a:stretch>
              <a:fillRect l="-24" r="-24"/>
            </a:stretch>
          </a:blipFill>
        </p:spPr>
        <p:txBody>
          <a:bodyPr/>
          <a:lstStyle/>
          <a:p>
            <a:endParaRPr lang="en-US"/>
          </a:p>
        </p:txBody>
      </p:sp>
      <p:sp>
        <p:nvSpPr>
          <p:cNvPr id="6" name="TextBox 6"/>
          <p:cNvSpPr txBox="1"/>
          <p:nvPr/>
        </p:nvSpPr>
        <p:spPr>
          <a:xfrm>
            <a:off x="939105" y="4257675"/>
            <a:ext cx="10048875" cy="886271"/>
          </a:xfrm>
          <a:prstGeom prst="rect">
            <a:avLst/>
          </a:prstGeom>
        </p:spPr>
        <p:txBody>
          <a:bodyPr lIns="0" tIns="0" rIns="0" bIns="0" rtlCol="0" anchor="t">
            <a:spAutoFit/>
          </a:bodyPr>
          <a:lstStyle/>
          <a:p>
            <a:pPr algn="l">
              <a:lnSpc>
                <a:spcPts val="6562"/>
              </a:lnSpc>
            </a:pPr>
            <a:r>
              <a:rPr lang="en-US" sz="5250">
                <a:solidFill>
                  <a:srgbClr val="97B8FF"/>
                </a:solidFill>
                <a:latin typeface="Arimo"/>
                <a:ea typeface="Arimo"/>
                <a:cs typeface="Arimo"/>
                <a:sym typeface="Arimo"/>
              </a:rPr>
              <a:t>Proxy: Servidor Intermediario</a:t>
            </a:r>
          </a:p>
        </p:txBody>
      </p:sp>
      <p:grpSp>
        <p:nvGrpSpPr>
          <p:cNvPr id="7" name="Group 7"/>
          <p:cNvGrpSpPr/>
          <p:nvPr/>
        </p:nvGrpSpPr>
        <p:grpSpPr>
          <a:xfrm>
            <a:off x="939105" y="5546377"/>
            <a:ext cx="8070800" cy="1546026"/>
            <a:chOff x="0" y="0"/>
            <a:chExt cx="10761067" cy="2061368"/>
          </a:xfrm>
        </p:grpSpPr>
        <p:sp>
          <p:nvSpPr>
            <p:cNvPr id="8" name="Freeform 8"/>
            <p:cNvSpPr/>
            <p:nvPr/>
          </p:nvSpPr>
          <p:spPr>
            <a:xfrm>
              <a:off x="0" y="0"/>
              <a:ext cx="10761090" cy="2061464"/>
            </a:xfrm>
            <a:custGeom>
              <a:avLst/>
              <a:gdLst/>
              <a:ahLst/>
              <a:cxnLst/>
              <a:rect l="l" t="t" r="r" b="b"/>
              <a:pathLst>
                <a:path w="10761090" h="2061464">
                  <a:moveTo>
                    <a:pt x="0" y="53721"/>
                  </a:moveTo>
                  <a:cubicBezTo>
                    <a:pt x="0" y="24003"/>
                    <a:pt x="24003" y="0"/>
                    <a:pt x="53721" y="0"/>
                  </a:cubicBezTo>
                  <a:lnTo>
                    <a:pt x="10707370" y="0"/>
                  </a:lnTo>
                  <a:cubicBezTo>
                    <a:pt x="10736961" y="0"/>
                    <a:pt x="10761090" y="24003"/>
                    <a:pt x="10761090" y="53721"/>
                  </a:cubicBezTo>
                  <a:lnTo>
                    <a:pt x="10761090" y="2007743"/>
                  </a:lnTo>
                  <a:cubicBezTo>
                    <a:pt x="10761090" y="2037334"/>
                    <a:pt x="10737088" y="2061464"/>
                    <a:pt x="10707370" y="2061464"/>
                  </a:cubicBezTo>
                  <a:lnTo>
                    <a:pt x="53721" y="2061464"/>
                  </a:lnTo>
                  <a:cubicBezTo>
                    <a:pt x="24130" y="2061464"/>
                    <a:pt x="0" y="2037461"/>
                    <a:pt x="0" y="2007743"/>
                  </a:cubicBezTo>
                  <a:close/>
                </a:path>
              </a:pathLst>
            </a:custGeom>
            <a:solidFill>
              <a:srgbClr val="26262B"/>
            </a:solidFill>
          </p:spPr>
          <p:txBody>
            <a:bodyPr/>
            <a:lstStyle/>
            <a:p>
              <a:endParaRPr lang="en-US"/>
            </a:p>
          </p:txBody>
        </p:sp>
      </p:grpSp>
      <p:sp>
        <p:nvSpPr>
          <p:cNvPr id="9" name="TextBox 9"/>
          <p:cNvSpPr txBox="1"/>
          <p:nvPr/>
        </p:nvSpPr>
        <p:spPr>
          <a:xfrm>
            <a:off x="1207442" y="5786140"/>
            <a:ext cx="3354438" cy="447824"/>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Forward Proxy</a:t>
            </a:r>
          </a:p>
        </p:txBody>
      </p:sp>
      <p:sp>
        <p:nvSpPr>
          <p:cNvPr id="10" name="TextBox 10"/>
          <p:cNvSpPr txBox="1"/>
          <p:nvPr/>
        </p:nvSpPr>
        <p:spPr>
          <a:xfrm>
            <a:off x="1207442" y="6299598"/>
            <a:ext cx="7534126" cy="524470"/>
          </a:xfrm>
          <a:prstGeom prst="rect">
            <a:avLst/>
          </a:prstGeom>
        </p:spPr>
        <p:txBody>
          <a:bodyPr lIns="0" tIns="0" rIns="0" bIns="0" rtlCol="0" anchor="t">
            <a:spAutoFit/>
          </a:bodyPr>
          <a:lstStyle/>
          <a:p>
            <a:pPr algn="l">
              <a:lnSpc>
                <a:spcPts val="3374"/>
              </a:lnSpc>
            </a:pPr>
            <a:r>
              <a:rPr lang="en-US" sz="2062">
                <a:solidFill>
                  <a:srgbClr val="E0D6DE"/>
                </a:solidFill>
                <a:latin typeface="Arimo"/>
                <a:ea typeface="Arimo"/>
                <a:cs typeface="Arimo"/>
                <a:sym typeface="Arimo"/>
              </a:rPr>
              <a:t>Actúa en nombre de los clientes, ocultando sus identidades.</a:t>
            </a:r>
          </a:p>
        </p:txBody>
      </p:sp>
      <p:grpSp>
        <p:nvGrpSpPr>
          <p:cNvPr id="11" name="Group 11"/>
          <p:cNvGrpSpPr/>
          <p:nvPr/>
        </p:nvGrpSpPr>
        <p:grpSpPr>
          <a:xfrm>
            <a:off x="9278242" y="5546377"/>
            <a:ext cx="8070800" cy="1546026"/>
            <a:chOff x="0" y="0"/>
            <a:chExt cx="10761067" cy="2061368"/>
          </a:xfrm>
        </p:grpSpPr>
        <p:sp>
          <p:nvSpPr>
            <p:cNvPr id="12" name="Freeform 12"/>
            <p:cNvSpPr/>
            <p:nvPr/>
          </p:nvSpPr>
          <p:spPr>
            <a:xfrm>
              <a:off x="0" y="0"/>
              <a:ext cx="10761090" cy="2061464"/>
            </a:xfrm>
            <a:custGeom>
              <a:avLst/>
              <a:gdLst/>
              <a:ahLst/>
              <a:cxnLst/>
              <a:rect l="l" t="t" r="r" b="b"/>
              <a:pathLst>
                <a:path w="10761090" h="2061464">
                  <a:moveTo>
                    <a:pt x="0" y="53721"/>
                  </a:moveTo>
                  <a:cubicBezTo>
                    <a:pt x="0" y="24003"/>
                    <a:pt x="24003" y="0"/>
                    <a:pt x="53721" y="0"/>
                  </a:cubicBezTo>
                  <a:lnTo>
                    <a:pt x="10707370" y="0"/>
                  </a:lnTo>
                  <a:cubicBezTo>
                    <a:pt x="10736961" y="0"/>
                    <a:pt x="10761090" y="24003"/>
                    <a:pt x="10761090" y="53721"/>
                  </a:cubicBezTo>
                  <a:lnTo>
                    <a:pt x="10761090" y="2007743"/>
                  </a:lnTo>
                  <a:cubicBezTo>
                    <a:pt x="10761090" y="2037334"/>
                    <a:pt x="10737088" y="2061464"/>
                    <a:pt x="10707370" y="2061464"/>
                  </a:cubicBezTo>
                  <a:lnTo>
                    <a:pt x="53721" y="2061464"/>
                  </a:lnTo>
                  <a:cubicBezTo>
                    <a:pt x="24130" y="2061464"/>
                    <a:pt x="0" y="2037461"/>
                    <a:pt x="0" y="2007743"/>
                  </a:cubicBezTo>
                  <a:close/>
                </a:path>
              </a:pathLst>
            </a:custGeom>
            <a:solidFill>
              <a:srgbClr val="26262B"/>
            </a:solidFill>
          </p:spPr>
          <p:txBody>
            <a:bodyPr/>
            <a:lstStyle/>
            <a:p>
              <a:endParaRPr lang="en-US"/>
            </a:p>
          </p:txBody>
        </p:sp>
      </p:grpSp>
      <p:sp>
        <p:nvSpPr>
          <p:cNvPr id="13" name="TextBox 13"/>
          <p:cNvSpPr txBox="1"/>
          <p:nvPr/>
        </p:nvSpPr>
        <p:spPr>
          <a:xfrm>
            <a:off x="9546580" y="5786140"/>
            <a:ext cx="3354437" cy="447824"/>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Reverse Proxy</a:t>
            </a:r>
          </a:p>
        </p:txBody>
      </p:sp>
      <p:sp>
        <p:nvSpPr>
          <p:cNvPr id="14" name="TextBox 14"/>
          <p:cNvSpPr txBox="1"/>
          <p:nvPr/>
        </p:nvSpPr>
        <p:spPr>
          <a:xfrm>
            <a:off x="9546580" y="6299598"/>
            <a:ext cx="7534126" cy="524470"/>
          </a:xfrm>
          <a:prstGeom prst="rect">
            <a:avLst/>
          </a:prstGeom>
        </p:spPr>
        <p:txBody>
          <a:bodyPr lIns="0" tIns="0" rIns="0" bIns="0" rtlCol="0" anchor="t">
            <a:spAutoFit/>
          </a:bodyPr>
          <a:lstStyle/>
          <a:p>
            <a:pPr algn="l">
              <a:lnSpc>
                <a:spcPts val="3374"/>
              </a:lnSpc>
            </a:pPr>
            <a:r>
              <a:rPr lang="en-US" sz="2062">
                <a:solidFill>
                  <a:srgbClr val="E0D6DE"/>
                </a:solidFill>
                <a:latin typeface="Arimo"/>
                <a:ea typeface="Arimo"/>
                <a:cs typeface="Arimo"/>
                <a:sym typeface="Arimo"/>
              </a:rPr>
              <a:t>Protege y balancea la carga de los servidores.</a:t>
            </a:r>
          </a:p>
        </p:txBody>
      </p:sp>
      <p:grpSp>
        <p:nvGrpSpPr>
          <p:cNvPr id="15" name="Group 15"/>
          <p:cNvGrpSpPr/>
          <p:nvPr/>
        </p:nvGrpSpPr>
        <p:grpSpPr>
          <a:xfrm>
            <a:off x="939105" y="7360741"/>
            <a:ext cx="8070800" cy="1975247"/>
            <a:chOff x="0" y="0"/>
            <a:chExt cx="10761067" cy="2633663"/>
          </a:xfrm>
        </p:grpSpPr>
        <p:sp>
          <p:nvSpPr>
            <p:cNvPr id="16" name="Freeform 16"/>
            <p:cNvSpPr/>
            <p:nvPr/>
          </p:nvSpPr>
          <p:spPr>
            <a:xfrm>
              <a:off x="0" y="0"/>
              <a:ext cx="10761090" cy="2633726"/>
            </a:xfrm>
            <a:custGeom>
              <a:avLst/>
              <a:gdLst/>
              <a:ahLst/>
              <a:cxnLst/>
              <a:rect l="l" t="t" r="r" b="b"/>
              <a:pathLst>
                <a:path w="10761090" h="2633726">
                  <a:moveTo>
                    <a:pt x="0" y="53721"/>
                  </a:moveTo>
                  <a:cubicBezTo>
                    <a:pt x="0" y="24003"/>
                    <a:pt x="24003" y="0"/>
                    <a:pt x="53721" y="0"/>
                  </a:cubicBezTo>
                  <a:lnTo>
                    <a:pt x="10707370" y="0"/>
                  </a:lnTo>
                  <a:cubicBezTo>
                    <a:pt x="10736961" y="0"/>
                    <a:pt x="10761090" y="24003"/>
                    <a:pt x="10761090" y="53721"/>
                  </a:cubicBezTo>
                  <a:lnTo>
                    <a:pt x="10761090" y="2580005"/>
                  </a:lnTo>
                  <a:cubicBezTo>
                    <a:pt x="10761090" y="2609596"/>
                    <a:pt x="10737088" y="2633726"/>
                    <a:pt x="10707370" y="2633726"/>
                  </a:cubicBezTo>
                  <a:lnTo>
                    <a:pt x="53721" y="2633726"/>
                  </a:lnTo>
                  <a:cubicBezTo>
                    <a:pt x="24130" y="2633726"/>
                    <a:pt x="0" y="2609723"/>
                    <a:pt x="0" y="2580005"/>
                  </a:cubicBezTo>
                  <a:close/>
                </a:path>
              </a:pathLst>
            </a:custGeom>
            <a:solidFill>
              <a:srgbClr val="26262B"/>
            </a:solidFill>
          </p:spPr>
          <p:txBody>
            <a:bodyPr/>
            <a:lstStyle/>
            <a:p>
              <a:endParaRPr lang="en-US"/>
            </a:p>
          </p:txBody>
        </p:sp>
      </p:grpSp>
      <p:sp>
        <p:nvSpPr>
          <p:cNvPr id="17" name="TextBox 17"/>
          <p:cNvSpPr txBox="1"/>
          <p:nvPr/>
        </p:nvSpPr>
        <p:spPr>
          <a:xfrm>
            <a:off x="1207442" y="7600504"/>
            <a:ext cx="3354438" cy="447824"/>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Transparent Proxy</a:t>
            </a:r>
          </a:p>
        </p:txBody>
      </p:sp>
      <p:sp>
        <p:nvSpPr>
          <p:cNvPr id="18" name="TextBox 18"/>
          <p:cNvSpPr txBox="1"/>
          <p:nvPr/>
        </p:nvSpPr>
        <p:spPr>
          <a:xfrm>
            <a:off x="1207442" y="8113960"/>
            <a:ext cx="7534126" cy="524470"/>
          </a:xfrm>
          <a:prstGeom prst="rect">
            <a:avLst/>
          </a:prstGeom>
        </p:spPr>
        <p:txBody>
          <a:bodyPr lIns="0" tIns="0" rIns="0" bIns="0" rtlCol="0" anchor="t">
            <a:spAutoFit/>
          </a:bodyPr>
          <a:lstStyle/>
          <a:p>
            <a:pPr algn="l">
              <a:lnSpc>
                <a:spcPts val="3374"/>
              </a:lnSpc>
            </a:pPr>
            <a:r>
              <a:rPr lang="en-US" sz="2062">
                <a:solidFill>
                  <a:srgbClr val="E0D6DE"/>
                </a:solidFill>
                <a:latin typeface="Arimo"/>
                <a:ea typeface="Arimo"/>
                <a:cs typeface="Arimo"/>
                <a:sym typeface="Arimo"/>
              </a:rPr>
              <a:t>Intercepta y redirige el tráfico sin configuración del cliente.</a:t>
            </a:r>
          </a:p>
        </p:txBody>
      </p:sp>
      <p:grpSp>
        <p:nvGrpSpPr>
          <p:cNvPr id="19" name="Group 19"/>
          <p:cNvGrpSpPr/>
          <p:nvPr/>
        </p:nvGrpSpPr>
        <p:grpSpPr>
          <a:xfrm>
            <a:off x="9278242" y="7360741"/>
            <a:ext cx="8070800" cy="1975247"/>
            <a:chOff x="0" y="0"/>
            <a:chExt cx="10761067" cy="2633663"/>
          </a:xfrm>
        </p:grpSpPr>
        <p:sp>
          <p:nvSpPr>
            <p:cNvPr id="20" name="Freeform 20"/>
            <p:cNvSpPr/>
            <p:nvPr/>
          </p:nvSpPr>
          <p:spPr>
            <a:xfrm>
              <a:off x="0" y="0"/>
              <a:ext cx="10761090" cy="2633726"/>
            </a:xfrm>
            <a:custGeom>
              <a:avLst/>
              <a:gdLst/>
              <a:ahLst/>
              <a:cxnLst/>
              <a:rect l="l" t="t" r="r" b="b"/>
              <a:pathLst>
                <a:path w="10761090" h="2633726">
                  <a:moveTo>
                    <a:pt x="0" y="53721"/>
                  </a:moveTo>
                  <a:cubicBezTo>
                    <a:pt x="0" y="24003"/>
                    <a:pt x="24003" y="0"/>
                    <a:pt x="53721" y="0"/>
                  </a:cubicBezTo>
                  <a:lnTo>
                    <a:pt x="10707370" y="0"/>
                  </a:lnTo>
                  <a:cubicBezTo>
                    <a:pt x="10736961" y="0"/>
                    <a:pt x="10761090" y="24003"/>
                    <a:pt x="10761090" y="53721"/>
                  </a:cubicBezTo>
                  <a:lnTo>
                    <a:pt x="10761090" y="2580005"/>
                  </a:lnTo>
                  <a:cubicBezTo>
                    <a:pt x="10761090" y="2609596"/>
                    <a:pt x="10737088" y="2633726"/>
                    <a:pt x="10707370" y="2633726"/>
                  </a:cubicBezTo>
                  <a:lnTo>
                    <a:pt x="53721" y="2633726"/>
                  </a:lnTo>
                  <a:cubicBezTo>
                    <a:pt x="24130" y="2633726"/>
                    <a:pt x="0" y="2609723"/>
                    <a:pt x="0" y="2580005"/>
                  </a:cubicBezTo>
                  <a:close/>
                </a:path>
              </a:pathLst>
            </a:custGeom>
            <a:solidFill>
              <a:srgbClr val="26262B"/>
            </a:solidFill>
          </p:spPr>
          <p:txBody>
            <a:bodyPr/>
            <a:lstStyle/>
            <a:p>
              <a:endParaRPr lang="en-US"/>
            </a:p>
          </p:txBody>
        </p:sp>
      </p:grpSp>
      <p:sp>
        <p:nvSpPr>
          <p:cNvPr id="21" name="TextBox 21"/>
          <p:cNvSpPr txBox="1"/>
          <p:nvPr/>
        </p:nvSpPr>
        <p:spPr>
          <a:xfrm>
            <a:off x="9546580" y="7600504"/>
            <a:ext cx="3354437" cy="447824"/>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Caching Proxy</a:t>
            </a:r>
          </a:p>
        </p:txBody>
      </p:sp>
      <p:sp>
        <p:nvSpPr>
          <p:cNvPr id="22" name="TextBox 22"/>
          <p:cNvSpPr txBox="1"/>
          <p:nvPr/>
        </p:nvSpPr>
        <p:spPr>
          <a:xfrm>
            <a:off x="9546580" y="8113960"/>
            <a:ext cx="7534126" cy="953690"/>
          </a:xfrm>
          <a:prstGeom prst="rect">
            <a:avLst/>
          </a:prstGeom>
        </p:spPr>
        <p:txBody>
          <a:bodyPr lIns="0" tIns="0" rIns="0" bIns="0" rtlCol="0" anchor="t">
            <a:spAutoFit/>
          </a:bodyPr>
          <a:lstStyle/>
          <a:p>
            <a:pPr algn="l">
              <a:lnSpc>
                <a:spcPts val="3374"/>
              </a:lnSpc>
            </a:pPr>
            <a:r>
              <a:rPr lang="en-US" sz="2062">
                <a:solidFill>
                  <a:srgbClr val="E0D6DE"/>
                </a:solidFill>
                <a:latin typeface="Arimo"/>
                <a:ea typeface="Arimo"/>
                <a:cs typeface="Arimo"/>
                <a:sym typeface="Arimo"/>
              </a:rPr>
              <a:t>Almacena copias de contenido frecuentemente accedido para mejorar el rendimiento.</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18288000" cy="2643188"/>
          </a:xfrm>
          <a:custGeom>
            <a:avLst/>
            <a:gdLst/>
            <a:ahLst/>
            <a:cxnLst/>
            <a:rect l="l" t="t" r="r" b="b"/>
            <a:pathLst>
              <a:path w="18288000" h="2643188">
                <a:moveTo>
                  <a:pt x="0" y="0"/>
                </a:moveTo>
                <a:lnTo>
                  <a:pt x="18288000" y="0"/>
                </a:lnTo>
                <a:lnTo>
                  <a:pt x="18288000" y="2643188"/>
                </a:lnTo>
                <a:lnTo>
                  <a:pt x="0" y="2643188"/>
                </a:lnTo>
                <a:lnTo>
                  <a:pt x="0" y="0"/>
                </a:lnTo>
                <a:close/>
              </a:path>
            </a:pathLst>
          </a:custGeom>
          <a:blipFill>
            <a:blip r:embed="rId4"/>
            <a:stretch>
              <a:fillRect t="-90" b="-90"/>
            </a:stretch>
          </a:blipFill>
        </p:spPr>
        <p:txBody>
          <a:bodyPr/>
          <a:lstStyle/>
          <a:p>
            <a:endParaRPr lang="en-US"/>
          </a:p>
        </p:txBody>
      </p:sp>
      <p:sp>
        <p:nvSpPr>
          <p:cNvPr id="6" name="TextBox 6"/>
          <p:cNvSpPr txBox="1"/>
          <p:nvPr/>
        </p:nvSpPr>
        <p:spPr>
          <a:xfrm>
            <a:off x="739974" y="3186559"/>
            <a:ext cx="7844581" cy="698897"/>
          </a:xfrm>
          <a:prstGeom prst="rect">
            <a:avLst/>
          </a:prstGeom>
        </p:spPr>
        <p:txBody>
          <a:bodyPr lIns="0" tIns="0" rIns="0" bIns="0" rtlCol="0" anchor="t">
            <a:spAutoFit/>
          </a:bodyPr>
          <a:lstStyle/>
          <a:p>
            <a:pPr algn="l">
              <a:lnSpc>
                <a:spcPts val="5187"/>
              </a:lnSpc>
            </a:pPr>
            <a:r>
              <a:rPr lang="en-US" sz="4124">
                <a:solidFill>
                  <a:srgbClr val="97B8FF"/>
                </a:solidFill>
                <a:latin typeface="Arimo"/>
                <a:ea typeface="Arimo"/>
                <a:cs typeface="Arimo"/>
                <a:sym typeface="Arimo"/>
              </a:rPr>
              <a:t>Spanning Tree Protocol (STP)</a:t>
            </a:r>
          </a:p>
        </p:txBody>
      </p:sp>
      <p:grpSp>
        <p:nvGrpSpPr>
          <p:cNvPr id="7" name="Group 7"/>
          <p:cNvGrpSpPr/>
          <p:nvPr/>
        </p:nvGrpSpPr>
        <p:grpSpPr>
          <a:xfrm>
            <a:off x="1042839" y="4202609"/>
            <a:ext cx="28575" cy="5506641"/>
            <a:chOff x="0" y="0"/>
            <a:chExt cx="38100" cy="7342188"/>
          </a:xfrm>
        </p:grpSpPr>
        <p:sp>
          <p:nvSpPr>
            <p:cNvPr id="8" name="Freeform 8"/>
            <p:cNvSpPr/>
            <p:nvPr/>
          </p:nvSpPr>
          <p:spPr>
            <a:xfrm>
              <a:off x="0" y="0"/>
              <a:ext cx="38100" cy="7342251"/>
            </a:xfrm>
            <a:custGeom>
              <a:avLst/>
              <a:gdLst/>
              <a:ahLst/>
              <a:cxnLst/>
              <a:rect l="l" t="t" r="r" b="b"/>
              <a:pathLst>
                <a:path w="38100" h="7342251">
                  <a:moveTo>
                    <a:pt x="0" y="19050"/>
                  </a:moveTo>
                  <a:cubicBezTo>
                    <a:pt x="0" y="8509"/>
                    <a:pt x="8509" y="0"/>
                    <a:pt x="19050" y="0"/>
                  </a:cubicBezTo>
                  <a:cubicBezTo>
                    <a:pt x="29591" y="0"/>
                    <a:pt x="38100" y="8509"/>
                    <a:pt x="38100" y="19050"/>
                  </a:cubicBezTo>
                  <a:lnTo>
                    <a:pt x="38100" y="7323201"/>
                  </a:lnTo>
                  <a:cubicBezTo>
                    <a:pt x="38100" y="7333742"/>
                    <a:pt x="29591" y="7342251"/>
                    <a:pt x="19050" y="7342251"/>
                  </a:cubicBezTo>
                  <a:cubicBezTo>
                    <a:pt x="8509" y="7342251"/>
                    <a:pt x="0" y="7333742"/>
                    <a:pt x="0" y="7323201"/>
                  </a:cubicBezTo>
                  <a:close/>
                </a:path>
              </a:pathLst>
            </a:custGeom>
            <a:solidFill>
              <a:srgbClr val="3F3F44"/>
            </a:solidFill>
          </p:spPr>
          <p:txBody>
            <a:bodyPr/>
            <a:lstStyle/>
            <a:p>
              <a:endParaRPr lang="en-US"/>
            </a:p>
          </p:txBody>
        </p:sp>
      </p:grpSp>
      <p:grpSp>
        <p:nvGrpSpPr>
          <p:cNvPr id="9" name="Group 9"/>
          <p:cNvGrpSpPr/>
          <p:nvPr/>
        </p:nvGrpSpPr>
        <p:grpSpPr>
          <a:xfrm>
            <a:off x="1266379" y="4663976"/>
            <a:ext cx="739974" cy="28575"/>
            <a:chOff x="0" y="0"/>
            <a:chExt cx="986632" cy="38100"/>
          </a:xfrm>
        </p:grpSpPr>
        <p:sp>
          <p:nvSpPr>
            <p:cNvPr id="10" name="Freeform 10"/>
            <p:cNvSpPr/>
            <p:nvPr/>
          </p:nvSpPr>
          <p:spPr>
            <a:xfrm>
              <a:off x="0" y="0"/>
              <a:ext cx="986663" cy="38100"/>
            </a:xfrm>
            <a:custGeom>
              <a:avLst/>
              <a:gdLst/>
              <a:ahLst/>
              <a:cxnLst/>
              <a:rect l="l" t="t" r="r" b="b"/>
              <a:pathLst>
                <a:path w="986663" h="38100">
                  <a:moveTo>
                    <a:pt x="0" y="19050"/>
                  </a:moveTo>
                  <a:cubicBezTo>
                    <a:pt x="0" y="8509"/>
                    <a:pt x="8509" y="0"/>
                    <a:pt x="19050" y="0"/>
                  </a:cubicBezTo>
                  <a:lnTo>
                    <a:pt x="967613" y="0"/>
                  </a:lnTo>
                  <a:cubicBezTo>
                    <a:pt x="978154" y="0"/>
                    <a:pt x="986663" y="8509"/>
                    <a:pt x="986663" y="19050"/>
                  </a:cubicBezTo>
                  <a:cubicBezTo>
                    <a:pt x="986663" y="29591"/>
                    <a:pt x="978154" y="38100"/>
                    <a:pt x="967613"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11" name="Group 11"/>
          <p:cNvGrpSpPr/>
          <p:nvPr/>
        </p:nvGrpSpPr>
        <p:grpSpPr>
          <a:xfrm>
            <a:off x="819299" y="4440436"/>
            <a:ext cx="475655" cy="475655"/>
            <a:chOff x="0" y="0"/>
            <a:chExt cx="634207" cy="634207"/>
          </a:xfrm>
        </p:grpSpPr>
        <p:sp>
          <p:nvSpPr>
            <p:cNvPr id="12" name="Freeform 12"/>
            <p:cNvSpPr/>
            <p:nvPr/>
          </p:nvSpPr>
          <p:spPr>
            <a:xfrm>
              <a:off x="0" y="0"/>
              <a:ext cx="634238" cy="634238"/>
            </a:xfrm>
            <a:custGeom>
              <a:avLst/>
              <a:gdLst/>
              <a:ahLst/>
              <a:cxnLst/>
              <a:rect l="l" t="t" r="r" b="b"/>
              <a:pathLst>
                <a:path w="634238" h="634238">
                  <a:moveTo>
                    <a:pt x="0" y="42291"/>
                  </a:moveTo>
                  <a:cubicBezTo>
                    <a:pt x="0" y="18923"/>
                    <a:pt x="18923" y="0"/>
                    <a:pt x="42291" y="0"/>
                  </a:cubicBezTo>
                  <a:lnTo>
                    <a:pt x="591947" y="0"/>
                  </a:lnTo>
                  <a:cubicBezTo>
                    <a:pt x="615315" y="0"/>
                    <a:pt x="634238" y="18923"/>
                    <a:pt x="634238" y="42291"/>
                  </a:cubicBezTo>
                  <a:lnTo>
                    <a:pt x="634238" y="591947"/>
                  </a:lnTo>
                  <a:cubicBezTo>
                    <a:pt x="634238" y="615315"/>
                    <a:pt x="615315" y="634238"/>
                    <a:pt x="591947" y="634238"/>
                  </a:cubicBezTo>
                  <a:lnTo>
                    <a:pt x="42291" y="634238"/>
                  </a:lnTo>
                  <a:cubicBezTo>
                    <a:pt x="18923" y="634238"/>
                    <a:pt x="0" y="615315"/>
                    <a:pt x="0" y="591947"/>
                  </a:cubicBezTo>
                  <a:close/>
                </a:path>
              </a:pathLst>
            </a:custGeom>
            <a:solidFill>
              <a:srgbClr val="26262B"/>
            </a:solidFill>
          </p:spPr>
          <p:txBody>
            <a:bodyPr/>
            <a:lstStyle/>
            <a:p>
              <a:endParaRPr lang="en-US"/>
            </a:p>
          </p:txBody>
        </p:sp>
      </p:grpSp>
      <p:sp>
        <p:nvSpPr>
          <p:cNvPr id="13" name="TextBox 13"/>
          <p:cNvSpPr txBox="1"/>
          <p:nvPr/>
        </p:nvSpPr>
        <p:spPr>
          <a:xfrm>
            <a:off x="990005" y="4557712"/>
            <a:ext cx="134242" cy="279052"/>
          </a:xfrm>
          <a:prstGeom prst="rect">
            <a:avLst/>
          </a:prstGeom>
        </p:spPr>
        <p:txBody>
          <a:bodyPr lIns="0" tIns="0" rIns="0" bIns="0" rtlCol="0" anchor="t">
            <a:spAutoFit/>
          </a:bodyPr>
          <a:lstStyle/>
          <a:p>
            <a:pPr algn="ctr">
              <a:lnSpc>
                <a:spcPts val="2437"/>
              </a:lnSpc>
            </a:pPr>
            <a:r>
              <a:rPr lang="en-US" sz="2437">
                <a:solidFill>
                  <a:srgbClr val="E0D6DE"/>
                </a:solidFill>
                <a:latin typeface="Arimo"/>
                <a:ea typeface="Arimo"/>
                <a:cs typeface="Arimo"/>
                <a:sym typeface="Arimo"/>
              </a:rPr>
              <a:t>1</a:t>
            </a:r>
          </a:p>
        </p:txBody>
      </p:sp>
      <p:sp>
        <p:nvSpPr>
          <p:cNvPr id="14" name="TextBox 14"/>
          <p:cNvSpPr txBox="1"/>
          <p:nvPr/>
        </p:nvSpPr>
        <p:spPr>
          <a:xfrm>
            <a:off x="2220069" y="4394895"/>
            <a:ext cx="3190429" cy="349449"/>
          </a:xfrm>
          <a:prstGeom prst="rect">
            <a:avLst/>
          </a:prstGeom>
        </p:spPr>
        <p:txBody>
          <a:bodyPr lIns="0" tIns="0" rIns="0" bIns="0" rtlCol="0" anchor="t">
            <a:spAutoFit/>
          </a:bodyPr>
          <a:lstStyle/>
          <a:p>
            <a:pPr algn="l">
              <a:lnSpc>
                <a:spcPts val="2562"/>
              </a:lnSpc>
            </a:pPr>
            <a:r>
              <a:rPr lang="en-US" sz="2062">
                <a:solidFill>
                  <a:srgbClr val="E0D6DE"/>
                </a:solidFill>
                <a:latin typeface="Arimo"/>
                <a:ea typeface="Arimo"/>
                <a:cs typeface="Arimo"/>
                <a:sym typeface="Arimo"/>
              </a:rPr>
              <a:t>Elección del puente raíz</a:t>
            </a:r>
          </a:p>
        </p:txBody>
      </p:sp>
      <p:sp>
        <p:nvSpPr>
          <p:cNvPr id="15" name="TextBox 15"/>
          <p:cNvSpPr txBox="1"/>
          <p:nvPr/>
        </p:nvSpPr>
        <p:spPr>
          <a:xfrm>
            <a:off x="2220069" y="4785420"/>
            <a:ext cx="15327958" cy="424011"/>
          </a:xfrm>
          <a:prstGeom prst="rect">
            <a:avLst/>
          </a:prstGeom>
        </p:spPr>
        <p:txBody>
          <a:bodyPr lIns="0" tIns="0" rIns="0" bIns="0" rtlCol="0" anchor="t">
            <a:spAutoFit/>
          </a:bodyPr>
          <a:lstStyle/>
          <a:p>
            <a:pPr algn="l">
              <a:lnSpc>
                <a:spcPts val="2625"/>
              </a:lnSpc>
            </a:pPr>
            <a:r>
              <a:rPr lang="en-US" sz="1625">
                <a:solidFill>
                  <a:srgbClr val="E0D6DE"/>
                </a:solidFill>
                <a:latin typeface="Arimo"/>
                <a:ea typeface="Arimo"/>
                <a:cs typeface="Arimo"/>
                <a:sym typeface="Arimo"/>
              </a:rPr>
              <a:t>Elección del puente raíz (root bridge).</a:t>
            </a:r>
          </a:p>
        </p:txBody>
      </p:sp>
      <p:grpSp>
        <p:nvGrpSpPr>
          <p:cNvPr id="16" name="Group 16"/>
          <p:cNvGrpSpPr/>
          <p:nvPr/>
        </p:nvGrpSpPr>
        <p:grpSpPr>
          <a:xfrm>
            <a:off x="1266379" y="6093470"/>
            <a:ext cx="739974" cy="28575"/>
            <a:chOff x="0" y="0"/>
            <a:chExt cx="986632" cy="38100"/>
          </a:xfrm>
        </p:grpSpPr>
        <p:sp>
          <p:nvSpPr>
            <p:cNvPr id="17" name="Freeform 17"/>
            <p:cNvSpPr/>
            <p:nvPr/>
          </p:nvSpPr>
          <p:spPr>
            <a:xfrm>
              <a:off x="0" y="0"/>
              <a:ext cx="986663" cy="38100"/>
            </a:xfrm>
            <a:custGeom>
              <a:avLst/>
              <a:gdLst/>
              <a:ahLst/>
              <a:cxnLst/>
              <a:rect l="l" t="t" r="r" b="b"/>
              <a:pathLst>
                <a:path w="986663" h="38100">
                  <a:moveTo>
                    <a:pt x="0" y="19050"/>
                  </a:moveTo>
                  <a:cubicBezTo>
                    <a:pt x="0" y="8509"/>
                    <a:pt x="8509" y="0"/>
                    <a:pt x="19050" y="0"/>
                  </a:cubicBezTo>
                  <a:lnTo>
                    <a:pt x="967613" y="0"/>
                  </a:lnTo>
                  <a:cubicBezTo>
                    <a:pt x="978154" y="0"/>
                    <a:pt x="986663" y="8509"/>
                    <a:pt x="986663" y="19050"/>
                  </a:cubicBezTo>
                  <a:cubicBezTo>
                    <a:pt x="986663" y="29591"/>
                    <a:pt x="978154" y="38100"/>
                    <a:pt x="967613"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18" name="Group 18"/>
          <p:cNvGrpSpPr/>
          <p:nvPr/>
        </p:nvGrpSpPr>
        <p:grpSpPr>
          <a:xfrm>
            <a:off x="819299" y="5869930"/>
            <a:ext cx="475655" cy="475655"/>
            <a:chOff x="0" y="0"/>
            <a:chExt cx="634207" cy="634207"/>
          </a:xfrm>
        </p:grpSpPr>
        <p:sp>
          <p:nvSpPr>
            <p:cNvPr id="19" name="Freeform 19"/>
            <p:cNvSpPr/>
            <p:nvPr/>
          </p:nvSpPr>
          <p:spPr>
            <a:xfrm>
              <a:off x="0" y="0"/>
              <a:ext cx="634238" cy="634238"/>
            </a:xfrm>
            <a:custGeom>
              <a:avLst/>
              <a:gdLst/>
              <a:ahLst/>
              <a:cxnLst/>
              <a:rect l="l" t="t" r="r" b="b"/>
              <a:pathLst>
                <a:path w="634238" h="634238">
                  <a:moveTo>
                    <a:pt x="0" y="42291"/>
                  </a:moveTo>
                  <a:cubicBezTo>
                    <a:pt x="0" y="18923"/>
                    <a:pt x="18923" y="0"/>
                    <a:pt x="42291" y="0"/>
                  </a:cubicBezTo>
                  <a:lnTo>
                    <a:pt x="591947" y="0"/>
                  </a:lnTo>
                  <a:cubicBezTo>
                    <a:pt x="615315" y="0"/>
                    <a:pt x="634238" y="18923"/>
                    <a:pt x="634238" y="42291"/>
                  </a:cubicBezTo>
                  <a:lnTo>
                    <a:pt x="634238" y="591947"/>
                  </a:lnTo>
                  <a:cubicBezTo>
                    <a:pt x="634238" y="615315"/>
                    <a:pt x="615315" y="634238"/>
                    <a:pt x="591947" y="634238"/>
                  </a:cubicBezTo>
                  <a:lnTo>
                    <a:pt x="42291" y="634238"/>
                  </a:lnTo>
                  <a:cubicBezTo>
                    <a:pt x="18923" y="634238"/>
                    <a:pt x="0" y="615315"/>
                    <a:pt x="0" y="591947"/>
                  </a:cubicBezTo>
                  <a:close/>
                </a:path>
              </a:pathLst>
            </a:custGeom>
            <a:solidFill>
              <a:srgbClr val="26262B"/>
            </a:solidFill>
          </p:spPr>
          <p:txBody>
            <a:bodyPr/>
            <a:lstStyle/>
            <a:p>
              <a:endParaRPr lang="en-US"/>
            </a:p>
          </p:txBody>
        </p:sp>
      </p:grpSp>
      <p:sp>
        <p:nvSpPr>
          <p:cNvPr id="20" name="TextBox 20"/>
          <p:cNvSpPr txBox="1"/>
          <p:nvPr/>
        </p:nvSpPr>
        <p:spPr>
          <a:xfrm>
            <a:off x="958304" y="5987206"/>
            <a:ext cx="197644" cy="279052"/>
          </a:xfrm>
          <a:prstGeom prst="rect">
            <a:avLst/>
          </a:prstGeom>
        </p:spPr>
        <p:txBody>
          <a:bodyPr lIns="0" tIns="0" rIns="0" bIns="0" rtlCol="0" anchor="t">
            <a:spAutoFit/>
          </a:bodyPr>
          <a:lstStyle/>
          <a:p>
            <a:pPr algn="ctr">
              <a:lnSpc>
                <a:spcPts val="2437"/>
              </a:lnSpc>
            </a:pPr>
            <a:r>
              <a:rPr lang="en-US" sz="2437">
                <a:solidFill>
                  <a:srgbClr val="E0D6DE"/>
                </a:solidFill>
                <a:latin typeface="Arimo"/>
                <a:ea typeface="Arimo"/>
                <a:cs typeface="Arimo"/>
                <a:sym typeface="Arimo"/>
              </a:rPr>
              <a:t>2</a:t>
            </a:r>
          </a:p>
        </p:txBody>
      </p:sp>
      <p:sp>
        <p:nvSpPr>
          <p:cNvPr id="21" name="TextBox 21"/>
          <p:cNvSpPr txBox="1"/>
          <p:nvPr/>
        </p:nvSpPr>
        <p:spPr>
          <a:xfrm>
            <a:off x="2220069" y="5824389"/>
            <a:ext cx="3950643" cy="349449"/>
          </a:xfrm>
          <a:prstGeom prst="rect">
            <a:avLst/>
          </a:prstGeom>
        </p:spPr>
        <p:txBody>
          <a:bodyPr lIns="0" tIns="0" rIns="0" bIns="0" rtlCol="0" anchor="t">
            <a:spAutoFit/>
          </a:bodyPr>
          <a:lstStyle/>
          <a:p>
            <a:pPr algn="l">
              <a:lnSpc>
                <a:spcPts val="2562"/>
              </a:lnSpc>
            </a:pPr>
            <a:r>
              <a:rPr lang="en-US" sz="2062">
                <a:solidFill>
                  <a:srgbClr val="E0D6DE"/>
                </a:solidFill>
                <a:latin typeface="Arimo"/>
                <a:ea typeface="Arimo"/>
                <a:cs typeface="Arimo"/>
                <a:sym typeface="Arimo"/>
              </a:rPr>
              <a:t>Identificación de puertos raíz</a:t>
            </a:r>
          </a:p>
        </p:txBody>
      </p:sp>
      <p:sp>
        <p:nvSpPr>
          <p:cNvPr id="22" name="TextBox 22"/>
          <p:cNvSpPr txBox="1"/>
          <p:nvPr/>
        </p:nvSpPr>
        <p:spPr>
          <a:xfrm>
            <a:off x="2220069" y="6214914"/>
            <a:ext cx="15327958" cy="424011"/>
          </a:xfrm>
          <a:prstGeom prst="rect">
            <a:avLst/>
          </a:prstGeom>
        </p:spPr>
        <p:txBody>
          <a:bodyPr lIns="0" tIns="0" rIns="0" bIns="0" rtlCol="0" anchor="t">
            <a:spAutoFit/>
          </a:bodyPr>
          <a:lstStyle/>
          <a:p>
            <a:pPr algn="l">
              <a:lnSpc>
                <a:spcPts val="2625"/>
              </a:lnSpc>
            </a:pPr>
            <a:r>
              <a:rPr lang="en-US" sz="1625">
                <a:solidFill>
                  <a:srgbClr val="E0D6DE"/>
                </a:solidFill>
                <a:latin typeface="Arimo"/>
                <a:ea typeface="Arimo"/>
                <a:cs typeface="Arimo"/>
                <a:sym typeface="Arimo"/>
              </a:rPr>
              <a:t>Identificación de puertos raíz en cada switch.</a:t>
            </a:r>
          </a:p>
        </p:txBody>
      </p:sp>
      <p:grpSp>
        <p:nvGrpSpPr>
          <p:cNvPr id="23" name="Group 23"/>
          <p:cNvGrpSpPr/>
          <p:nvPr/>
        </p:nvGrpSpPr>
        <p:grpSpPr>
          <a:xfrm>
            <a:off x="1266379" y="7522964"/>
            <a:ext cx="739974" cy="28575"/>
            <a:chOff x="0" y="0"/>
            <a:chExt cx="986632" cy="38100"/>
          </a:xfrm>
        </p:grpSpPr>
        <p:sp>
          <p:nvSpPr>
            <p:cNvPr id="24" name="Freeform 24"/>
            <p:cNvSpPr/>
            <p:nvPr/>
          </p:nvSpPr>
          <p:spPr>
            <a:xfrm>
              <a:off x="0" y="0"/>
              <a:ext cx="986663" cy="38100"/>
            </a:xfrm>
            <a:custGeom>
              <a:avLst/>
              <a:gdLst/>
              <a:ahLst/>
              <a:cxnLst/>
              <a:rect l="l" t="t" r="r" b="b"/>
              <a:pathLst>
                <a:path w="986663" h="38100">
                  <a:moveTo>
                    <a:pt x="0" y="19050"/>
                  </a:moveTo>
                  <a:cubicBezTo>
                    <a:pt x="0" y="8509"/>
                    <a:pt x="8509" y="0"/>
                    <a:pt x="19050" y="0"/>
                  </a:cubicBezTo>
                  <a:lnTo>
                    <a:pt x="967613" y="0"/>
                  </a:lnTo>
                  <a:cubicBezTo>
                    <a:pt x="978154" y="0"/>
                    <a:pt x="986663" y="8509"/>
                    <a:pt x="986663" y="19050"/>
                  </a:cubicBezTo>
                  <a:cubicBezTo>
                    <a:pt x="986663" y="29591"/>
                    <a:pt x="978154" y="38100"/>
                    <a:pt x="967613"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25" name="Group 25"/>
          <p:cNvGrpSpPr/>
          <p:nvPr/>
        </p:nvGrpSpPr>
        <p:grpSpPr>
          <a:xfrm>
            <a:off x="819299" y="7299424"/>
            <a:ext cx="475655" cy="475655"/>
            <a:chOff x="0" y="0"/>
            <a:chExt cx="634207" cy="634207"/>
          </a:xfrm>
        </p:grpSpPr>
        <p:sp>
          <p:nvSpPr>
            <p:cNvPr id="26" name="Freeform 26"/>
            <p:cNvSpPr/>
            <p:nvPr/>
          </p:nvSpPr>
          <p:spPr>
            <a:xfrm>
              <a:off x="0" y="0"/>
              <a:ext cx="634238" cy="634238"/>
            </a:xfrm>
            <a:custGeom>
              <a:avLst/>
              <a:gdLst/>
              <a:ahLst/>
              <a:cxnLst/>
              <a:rect l="l" t="t" r="r" b="b"/>
              <a:pathLst>
                <a:path w="634238" h="634238">
                  <a:moveTo>
                    <a:pt x="0" y="42291"/>
                  </a:moveTo>
                  <a:cubicBezTo>
                    <a:pt x="0" y="18923"/>
                    <a:pt x="18923" y="0"/>
                    <a:pt x="42291" y="0"/>
                  </a:cubicBezTo>
                  <a:lnTo>
                    <a:pt x="591947" y="0"/>
                  </a:lnTo>
                  <a:cubicBezTo>
                    <a:pt x="615315" y="0"/>
                    <a:pt x="634238" y="18923"/>
                    <a:pt x="634238" y="42291"/>
                  </a:cubicBezTo>
                  <a:lnTo>
                    <a:pt x="634238" y="591947"/>
                  </a:lnTo>
                  <a:cubicBezTo>
                    <a:pt x="634238" y="615315"/>
                    <a:pt x="615315" y="634238"/>
                    <a:pt x="591947" y="634238"/>
                  </a:cubicBezTo>
                  <a:lnTo>
                    <a:pt x="42291" y="634238"/>
                  </a:lnTo>
                  <a:cubicBezTo>
                    <a:pt x="18923" y="634238"/>
                    <a:pt x="0" y="615315"/>
                    <a:pt x="0" y="591947"/>
                  </a:cubicBezTo>
                  <a:close/>
                </a:path>
              </a:pathLst>
            </a:custGeom>
            <a:solidFill>
              <a:srgbClr val="26262B"/>
            </a:solidFill>
          </p:spPr>
          <p:txBody>
            <a:bodyPr/>
            <a:lstStyle/>
            <a:p>
              <a:endParaRPr lang="en-US"/>
            </a:p>
          </p:txBody>
        </p:sp>
      </p:grpSp>
      <p:sp>
        <p:nvSpPr>
          <p:cNvPr id="27" name="TextBox 27"/>
          <p:cNvSpPr txBox="1"/>
          <p:nvPr/>
        </p:nvSpPr>
        <p:spPr>
          <a:xfrm>
            <a:off x="958751" y="7416701"/>
            <a:ext cx="196751" cy="279052"/>
          </a:xfrm>
          <a:prstGeom prst="rect">
            <a:avLst/>
          </a:prstGeom>
        </p:spPr>
        <p:txBody>
          <a:bodyPr lIns="0" tIns="0" rIns="0" bIns="0" rtlCol="0" anchor="t">
            <a:spAutoFit/>
          </a:bodyPr>
          <a:lstStyle/>
          <a:p>
            <a:pPr algn="ctr">
              <a:lnSpc>
                <a:spcPts val="2437"/>
              </a:lnSpc>
            </a:pPr>
            <a:r>
              <a:rPr lang="en-US" sz="2437">
                <a:solidFill>
                  <a:srgbClr val="E0D6DE"/>
                </a:solidFill>
                <a:latin typeface="Arimo"/>
                <a:ea typeface="Arimo"/>
                <a:cs typeface="Arimo"/>
                <a:sym typeface="Arimo"/>
              </a:rPr>
              <a:t>3</a:t>
            </a:r>
          </a:p>
        </p:txBody>
      </p:sp>
      <p:sp>
        <p:nvSpPr>
          <p:cNvPr id="28" name="TextBox 28"/>
          <p:cNvSpPr txBox="1"/>
          <p:nvPr/>
        </p:nvSpPr>
        <p:spPr>
          <a:xfrm>
            <a:off x="2220069" y="7253882"/>
            <a:ext cx="5057031" cy="349449"/>
          </a:xfrm>
          <a:prstGeom prst="rect">
            <a:avLst/>
          </a:prstGeom>
        </p:spPr>
        <p:txBody>
          <a:bodyPr lIns="0" tIns="0" rIns="0" bIns="0" rtlCol="0" anchor="t">
            <a:spAutoFit/>
          </a:bodyPr>
          <a:lstStyle/>
          <a:p>
            <a:pPr algn="l">
              <a:lnSpc>
                <a:spcPts val="2562"/>
              </a:lnSpc>
            </a:pPr>
            <a:r>
              <a:rPr lang="en-US" sz="2062">
                <a:solidFill>
                  <a:srgbClr val="E0D6DE"/>
                </a:solidFill>
                <a:latin typeface="Arimo"/>
                <a:ea typeface="Arimo"/>
                <a:cs typeface="Arimo"/>
                <a:sym typeface="Arimo"/>
              </a:rPr>
              <a:t>Identificación de puertos designados</a:t>
            </a:r>
          </a:p>
        </p:txBody>
      </p:sp>
      <p:sp>
        <p:nvSpPr>
          <p:cNvPr id="29" name="TextBox 29"/>
          <p:cNvSpPr txBox="1"/>
          <p:nvPr/>
        </p:nvSpPr>
        <p:spPr>
          <a:xfrm>
            <a:off x="2220069" y="7644407"/>
            <a:ext cx="15327958" cy="424011"/>
          </a:xfrm>
          <a:prstGeom prst="rect">
            <a:avLst/>
          </a:prstGeom>
        </p:spPr>
        <p:txBody>
          <a:bodyPr lIns="0" tIns="0" rIns="0" bIns="0" rtlCol="0" anchor="t">
            <a:spAutoFit/>
          </a:bodyPr>
          <a:lstStyle/>
          <a:p>
            <a:pPr algn="l">
              <a:lnSpc>
                <a:spcPts val="2625"/>
              </a:lnSpc>
            </a:pPr>
            <a:r>
              <a:rPr lang="en-US" sz="1625">
                <a:solidFill>
                  <a:srgbClr val="E0D6DE"/>
                </a:solidFill>
                <a:latin typeface="Arimo"/>
                <a:ea typeface="Arimo"/>
                <a:cs typeface="Arimo"/>
                <a:sym typeface="Arimo"/>
              </a:rPr>
              <a:t>Identificación de puertos designados en cada segmento.</a:t>
            </a:r>
          </a:p>
        </p:txBody>
      </p:sp>
      <p:grpSp>
        <p:nvGrpSpPr>
          <p:cNvPr id="30" name="Group 30"/>
          <p:cNvGrpSpPr/>
          <p:nvPr/>
        </p:nvGrpSpPr>
        <p:grpSpPr>
          <a:xfrm>
            <a:off x="1266379" y="8952459"/>
            <a:ext cx="739974" cy="28575"/>
            <a:chOff x="0" y="0"/>
            <a:chExt cx="986632" cy="38100"/>
          </a:xfrm>
        </p:grpSpPr>
        <p:sp>
          <p:nvSpPr>
            <p:cNvPr id="31" name="Freeform 31"/>
            <p:cNvSpPr/>
            <p:nvPr/>
          </p:nvSpPr>
          <p:spPr>
            <a:xfrm>
              <a:off x="0" y="0"/>
              <a:ext cx="986663" cy="38100"/>
            </a:xfrm>
            <a:custGeom>
              <a:avLst/>
              <a:gdLst/>
              <a:ahLst/>
              <a:cxnLst/>
              <a:rect l="l" t="t" r="r" b="b"/>
              <a:pathLst>
                <a:path w="986663" h="38100">
                  <a:moveTo>
                    <a:pt x="0" y="19050"/>
                  </a:moveTo>
                  <a:cubicBezTo>
                    <a:pt x="0" y="8509"/>
                    <a:pt x="8509" y="0"/>
                    <a:pt x="19050" y="0"/>
                  </a:cubicBezTo>
                  <a:lnTo>
                    <a:pt x="967613" y="0"/>
                  </a:lnTo>
                  <a:cubicBezTo>
                    <a:pt x="978154" y="0"/>
                    <a:pt x="986663" y="8509"/>
                    <a:pt x="986663" y="19050"/>
                  </a:cubicBezTo>
                  <a:cubicBezTo>
                    <a:pt x="986663" y="29591"/>
                    <a:pt x="978154" y="38100"/>
                    <a:pt x="967613"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32" name="Group 32"/>
          <p:cNvGrpSpPr/>
          <p:nvPr/>
        </p:nvGrpSpPr>
        <p:grpSpPr>
          <a:xfrm>
            <a:off x="819299" y="8728919"/>
            <a:ext cx="475655" cy="475655"/>
            <a:chOff x="0" y="0"/>
            <a:chExt cx="634207" cy="634207"/>
          </a:xfrm>
        </p:grpSpPr>
        <p:sp>
          <p:nvSpPr>
            <p:cNvPr id="33" name="Freeform 33"/>
            <p:cNvSpPr/>
            <p:nvPr/>
          </p:nvSpPr>
          <p:spPr>
            <a:xfrm>
              <a:off x="0" y="0"/>
              <a:ext cx="634238" cy="634238"/>
            </a:xfrm>
            <a:custGeom>
              <a:avLst/>
              <a:gdLst/>
              <a:ahLst/>
              <a:cxnLst/>
              <a:rect l="l" t="t" r="r" b="b"/>
              <a:pathLst>
                <a:path w="634238" h="634238">
                  <a:moveTo>
                    <a:pt x="0" y="42291"/>
                  </a:moveTo>
                  <a:cubicBezTo>
                    <a:pt x="0" y="18923"/>
                    <a:pt x="18923" y="0"/>
                    <a:pt x="42291" y="0"/>
                  </a:cubicBezTo>
                  <a:lnTo>
                    <a:pt x="591947" y="0"/>
                  </a:lnTo>
                  <a:cubicBezTo>
                    <a:pt x="615315" y="0"/>
                    <a:pt x="634238" y="18923"/>
                    <a:pt x="634238" y="42291"/>
                  </a:cubicBezTo>
                  <a:lnTo>
                    <a:pt x="634238" y="591947"/>
                  </a:lnTo>
                  <a:cubicBezTo>
                    <a:pt x="634238" y="615315"/>
                    <a:pt x="615315" y="634238"/>
                    <a:pt x="591947" y="634238"/>
                  </a:cubicBezTo>
                  <a:lnTo>
                    <a:pt x="42291" y="634238"/>
                  </a:lnTo>
                  <a:cubicBezTo>
                    <a:pt x="18923" y="634238"/>
                    <a:pt x="0" y="615315"/>
                    <a:pt x="0" y="591947"/>
                  </a:cubicBezTo>
                  <a:close/>
                </a:path>
              </a:pathLst>
            </a:custGeom>
            <a:solidFill>
              <a:srgbClr val="26262B"/>
            </a:solidFill>
          </p:spPr>
          <p:txBody>
            <a:bodyPr/>
            <a:lstStyle/>
            <a:p>
              <a:endParaRPr lang="en-US"/>
            </a:p>
          </p:txBody>
        </p:sp>
      </p:grpSp>
      <p:sp>
        <p:nvSpPr>
          <p:cNvPr id="34" name="TextBox 34"/>
          <p:cNvSpPr txBox="1"/>
          <p:nvPr/>
        </p:nvSpPr>
        <p:spPr>
          <a:xfrm>
            <a:off x="953691" y="8846195"/>
            <a:ext cx="206871" cy="279052"/>
          </a:xfrm>
          <a:prstGeom prst="rect">
            <a:avLst/>
          </a:prstGeom>
        </p:spPr>
        <p:txBody>
          <a:bodyPr lIns="0" tIns="0" rIns="0" bIns="0" rtlCol="0" anchor="t">
            <a:spAutoFit/>
          </a:bodyPr>
          <a:lstStyle/>
          <a:p>
            <a:pPr algn="ctr">
              <a:lnSpc>
                <a:spcPts val="2437"/>
              </a:lnSpc>
            </a:pPr>
            <a:r>
              <a:rPr lang="en-US" sz="2437">
                <a:solidFill>
                  <a:srgbClr val="E0D6DE"/>
                </a:solidFill>
                <a:latin typeface="Arimo"/>
                <a:ea typeface="Arimo"/>
                <a:cs typeface="Arimo"/>
                <a:sym typeface="Arimo"/>
              </a:rPr>
              <a:t>4</a:t>
            </a:r>
          </a:p>
        </p:txBody>
      </p:sp>
      <p:sp>
        <p:nvSpPr>
          <p:cNvPr id="35" name="TextBox 35"/>
          <p:cNvSpPr txBox="1"/>
          <p:nvPr/>
        </p:nvSpPr>
        <p:spPr>
          <a:xfrm>
            <a:off x="2220069" y="8683378"/>
            <a:ext cx="4433441" cy="349449"/>
          </a:xfrm>
          <a:prstGeom prst="rect">
            <a:avLst/>
          </a:prstGeom>
        </p:spPr>
        <p:txBody>
          <a:bodyPr lIns="0" tIns="0" rIns="0" bIns="0" rtlCol="0" anchor="t">
            <a:spAutoFit/>
          </a:bodyPr>
          <a:lstStyle/>
          <a:p>
            <a:pPr algn="l">
              <a:lnSpc>
                <a:spcPts val="2562"/>
              </a:lnSpc>
            </a:pPr>
            <a:r>
              <a:rPr lang="en-US" sz="2062">
                <a:solidFill>
                  <a:srgbClr val="E0D6DE"/>
                </a:solidFill>
                <a:latin typeface="Arimo"/>
                <a:ea typeface="Arimo"/>
                <a:cs typeface="Arimo"/>
                <a:sym typeface="Arimo"/>
              </a:rPr>
              <a:t>Bloqueo de puertos redundantes</a:t>
            </a:r>
          </a:p>
        </p:txBody>
      </p:sp>
      <p:sp>
        <p:nvSpPr>
          <p:cNvPr id="36" name="TextBox 36"/>
          <p:cNvSpPr txBox="1"/>
          <p:nvPr/>
        </p:nvSpPr>
        <p:spPr>
          <a:xfrm>
            <a:off x="2220069" y="9073903"/>
            <a:ext cx="15327958" cy="424011"/>
          </a:xfrm>
          <a:prstGeom prst="rect">
            <a:avLst/>
          </a:prstGeom>
        </p:spPr>
        <p:txBody>
          <a:bodyPr lIns="0" tIns="0" rIns="0" bIns="0" rtlCol="0" anchor="t">
            <a:spAutoFit/>
          </a:bodyPr>
          <a:lstStyle/>
          <a:p>
            <a:pPr algn="l">
              <a:lnSpc>
                <a:spcPts val="2625"/>
              </a:lnSpc>
            </a:pPr>
            <a:r>
              <a:rPr lang="en-US" sz="1625">
                <a:solidFill>
                  <a:srgbClr val="E0D6DE"/>
                </a:solidFill>
                <a:latin typeface="Arimo"/>
                <a:ea typeface="Arimo"/>
                <a:cs typeface="Arimo"/>
                <a:sym typeface="Arimo"/>
              </a:rPr>
              <a:t>Bloqueo de puertos redundantes.</a:t>
            </a: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TextBox 5"/>
          <p:cNvSpPr txBox="1"/>
          <p:nvPr/>
        </p:nvSpPr>
        <p:spPr>
          <a:xfrm>
            <a:off x="1080046" y="1689795"/>
            <a:ext cx="16127909" cy="1985962"/>
          </a:xfrm>
          <a:prstGeom prst="rect">
            <a:avLst/>
          </a:prstGeom>
        </p:spPr>
        <p:txBody>
          <a:bodyPr lIns="0" tIns="0" rIns="0" bIns="0" rtlCol="0" anchor="t">
            <a:spAutoFit/>
          </a:bodyPr>
          <a:lstStyle/>
          <a:p>
            <a:pPr algn="l">
              <a:lnSpc>
                <a:spcPts val="7562"/>
              </a:lnSpc>
            </a:pPr>
            <a:r>
              <a:rPr lang="en-US" sz="6062">
                <a:solidFill>
                  <a:srgbClr val="97B8FF"/>
                </a:solidFill>
                <a:latin typeface="Arimo"/>
                <a:ea typeface="Arimo"/>
                <a:cs typeface="Arimo"/>
                <a:sym typeface="Arimo"/>
              </a:rPr>
              <a:t>OSPF: Protocolo de Enrutamiento Dinámico</a:t>
            </a:r>
          </a:p>
        </p:txBody>
      </p:sp>
      <p:sp>
        <p:nvSpPr>
          <p:cNvPr id="6" name="TextBox 6"/>
          <p:cNvSpPr txBox="1"/>
          <p:nvPr/>
        </p:nvSpPr>
        <p:spPr>
          <a:xfrm>
            <a:off x="1080046" y="4418559"/>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Características</a:t>
            </a:r>
          </a:p>
        </p:txBody>
      </p:sp>
      <p:sp>
        <p:nvSpPr>
          <p:cNvPr id="7" name="TextBox 7"/>
          <p:cNvSpPr txBox="1"/>
          <p:nvPr/>
        </p:nvSpPr>
        <p:spPr>
          <a:xfrm>
            <a:off x="1080046" y="5133083"/>
            <a:ext cx="7687567"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Utiliza el algoritmo de Dijkstra para calcular la ruta más corta.</a:t>
            </a:r>
          </a:p>
        </p:txBody>
      </p:sp>
      <p:sp>
        <p:nvSpPr>
          <p:cNvPr id="8" name="TextBox 8"/>
          <p:cNvSpPr txBox="1"/>
          <p:nvPr/>
        </p:nvSpPr>
        <p:spPr>
          <a:xfrm>
            <a:off x="1080046" y="6398419"/>
            <a:ext cx="7687567"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Es un protocolo de estado de enlace.</a:t>
            </a:r>
          </a:p>
        </p:txBody>
      </p:sp>
      <p:sp>
        <p:nvSpPr>
          <p:cNvPr id="9" name="TextBox 9"/>
          <p:cNvSpPr txBox="1"/>
          <p:nvPr/>
        </p:nvSpPr>
        <p:spPr>
          <a:xfrm>
            <a:off x="1080046" y="7169944"/>
            <a:ext cx="7687567"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Soporta áreas jerárquicas para mejorar la escalabilidad.</a:t>
            </a:r>
          </a:p>
        </p:txBody>
      </p:sp>
      <p:sp>
        <p:nvSpPr>
          <p:cNvPr id="10" name="TextBox 10"/>
          <p:cNvSpPr txBox="1"/>
          <p:nvPr/>
        </p:nvSpPr>
        <p:spPr>
          <a:xfrm>
            <a:off x="9529911" y="4418559"/>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Beneficios</a:t>
            </a:r>
          </a:p>
        </p:txBody>
      </p:sp>
      <p:sp>
        <p:nvSpPr>
          <p:cNvPr id="11" name="TextBox 11"/>
          <p:cNvSpPr txBox="1"/>
          <p:nvPr/>
        </p:nvSpPr>
        <p:spPr>
          <a:xfrm>
            <a:off x="9529911" y="5133083"/>
            <a:ext cx="7687567"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Converge rápidamente ante cambios en la topología.</a:t>
            </a:r>
          </a:p>
        </p:txBody>
      </p:sp>
      <p:sp>
        <p:nvSpPr>
          <p:cNvPr id="12" name="TextBox 12"/>
          <p:cNvSpPr txBox="1"/>
          <p:nvPr/>
        </p:nvSpPr>
        <p:spPr>
          <a:xfrm>
            <a:off x="9529911" y="5904607"/>
            <a:ext cx="7687567"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Es más eficiente que protocolos de vector distancia como RIP en redes grandes.</a:t>
            </a:r>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18288000" cy="3502521"/>
          </a:xfrm>
          <a:custGeom>
            <a:avLst/>
            <a:gdLst/>
            <a:ahLst/>
            <a:cxnLst/>
            <a:rect l="l" t="t" r="r" b="b"/>
            <a:pathLst>
              <a:path w="18288000" h="3502521">
                <a:moveTo>
                  <a:pt x="0" y="0"/>
                </a:moveTo>
                <a:lnTo>
                  <a:pt x="18288000" y="0"/>
                </a:lnTo>
                <a:lnTo>
                  <a:pt x="18288000" y="3502521"/>
                </a:lnTo>
                <a:lnTo>
                  <a:pt x="0" y="3502521"/>
                </a:lnTo>
                <a:lnTo>
                  <a:pt x="0" y="0"/>
                </a:lnTo>
                <a:close/>
              </a:path>
            </a:pathLst>
          </a:custGeom>
          <a:blipFill>
            <a:blip r:embed="rId4"/>
            <a:stretch>
              <a:fillRect t="-38" b="-38"/>
            </a:stretch>
          </a:blipFill>
        </p:spPr>
        <p:txBody>
          <a:bodyPr/>
          <a:lstStyle/>
          <a:p>
            <a:endParaRPr lang="en-US"/>
          </a:p>
        </p:txBody>
      </p:sp>
      <p:sp>
        <p:nvSpPr>
          <p:cNvPr id="6" name="TextBox 6"/>
          <p:cNvSpPr txBox="1"/>
          <p:nvPr/>
        </p:nvSpPr>
        <p:spPr>
          <a:xfrm>
            <a:off x="980629" y="4379119"/>
            <a:ext cx="16165711" cy="932706"/>
          </a:xfrm>
          <a:prstGeom prst="rect">
            <a:avLst/>
          </a:prstGeom>
        </p:spPr>
        <p:txBody>
          <a:bodyPr lIns="0" tIns="0" rIns="0" bIns="0" rtlCol="0" anchor="t">
            <a:spAutoFit/>
          </a:bodyPr>
          <a:lstStyle/>
          <a:p>
            <a:pPr algn="l">
              <a:lnSpc>
                <a:spcPts val="6875"/>
              </a:lnSpc>
            </a:pPr>
            <a:r>
              <a:rPr lang="en-US" sz="5500">
                <a:solidFill>
                  <a:srgbClr val="97B8FF"/>
                </a:solidFill>
                <a:latin typeface="Arimo"/>
                <a:ea typeface="Arimo"/>
                <a:cs typeface="Arimo"/>
                <a:sym typeface="Arimo"/>
              </a:rPr>
              <a:t>ARP: Protocolo de Resolución de Direcciones</a:t>
            </a:r>
          </a:p>
        </p:txBody>
      </p:sp>
      <p:grpSp>
        <p:nvGrpSpPr>
          <p:cNvPr id="7" name="Group 7"/>
          <p:cNvGrpSpPr/>
          <p:nvPr/>
        </p:nvGrpSpPr>
        <p:grpSpPr>
          <a:xfrm>
            <a:off x="980629" y="6152406"/>
            <a:ext cx="16326742" cy="38100"/>
            <a:chOff x="0" y="0"/>
            <a:chExt cx="21768990" cy="50800"/>
          </a:xfrm>
        </p:grpSpPr>
        <p:sp>
          <p:nvSpPr>
            <p:cNvPr id="8" name="Freeform 8"/>
            <p:cNvSpPr/>
            <p:nvPr/>
          </p:nvSpPr>
          <p:spPr>
            <a:xfrm>
              <a:off x="0" y="0"/>
              <a:ext cx="21768943" cy="50800"/>
            </a:xfrm>
            <a:custGeom>
              <a:avLst/>
              <a:gdLst/>
              <a:ahLst/>
              <a:cxnLst/>
              <a:rect l="l" t="t" r="r" b="b"/>
              <a:pathLst>
                <a:path w="21768943" h="50800">
                  <a:moveTo>
                    <a:pt x="0" y="25400"/>
                  </a:moveTo>
                  <a:cubicBezTo>
                    <a:pt x="0" y="11430"/>
                    <a:pt x="11430" y="0"/>
                    <a:pt x="25400" y="0"/>
                  </a:cubicBezTo>
                  <a:lnTo>
                    <a:pt x="21743543" y="0"/>
                  </a:lnTo>
                  <a:cubicBezTo>
                    <a:pt x="21757512" y="0"/>
                    <a:pt x="21768943" y="11430"/>
                    <a:pt x="21768943" y="25400"/>
                  </a:cubicBezTo>
                  <a:cubicBezTo>
                    <a:pt x="21768943" y="39370"/>
                    <a:pt x="21757512" y="50800"/>
                    <a:pt x="21743543" y="50800"/>
                  </a:cubicBezTo>
                  <a:lnTo>
                    <a:pt x="25400" y="50800"/>
                  </a:lnTo>
                  <a:cubicBezTo>
                    <a:pt x="11430" y="50800"/>
                    <a:pt x="0" y="39370"/>
                    <a:pt x="0" y="25400"/>
                  </a:cubicBezTo>
                  <a:close/>
                </a:path>
              </a:pathLst>
            </a:custGeom>
            <a:solidFill>
              <a:srgbClr val="3F3F44"/>
            </a:solidFill>
          </p:spPr>
          <p:txBody>
            <a:bodyPr/>
            <a:lstStyle/>
            <a:p>
              <a:endParaRPr lang="en-US"/>
            </a:p>
          </p:txBody>
        </p:sp>
      </p:grpSp>
      <p:grpSp>
        <p:nvGrpSpPr>
          <p:cNvPr id="9" name="Group 9"/>
          <p:cNvGrpSpPr/>
          <p:nvPr/>
        </p:nvGrpSpPr>
        <p:grpSpPr>
          <a:xfrm>
            <a:off x="3589287" y="6152406"/>
            <a:ext cx="38100" cy="980629"/>
            <a:chOff x="0" y="0"/>
            <a:chExt cx="50800" cy="1307505"/>
          </a:xfrm>
        </p:grpSpPr>
        <p:sp>
          <p:nvSpPr>
            <p:cNvPr id="10" name="Freeform 10"/>
            <p:cNvSpPr/>
            <p:nvPr/>
          </p:nvSpPr>
          <p:spPr>
            <a:xfrm>
              <a:off x="0" y="0"/>
              <a:ext cx="50800" cy="1307465"/>
            </a:xfrm>
            <a:custGeom>
              <a:avLst/>
              <a:gdLst/>
              <a:ahLst/>
              <a:cxnLst/>
              <a:rect l="l" t="t" r="r" b="b"/>
              <a:pathLst>
                <a:path w="50800" h="1307465">
                  <a:moveTo>
                    <a:pt x="0" y="25400"/>
                  </a:moveTo>
                  <a:cubicBezTo>
                    <a:pt x="0" y="11430"/>
                    <a:pt x="11430" y="0"/>
                    <a:pt x="25400" y="0"/>
                  </a:cubicBezTo>
                  <a:cubicBezTo>
                    <a:pt x="39370" y="0"/>
                    <a:pt x="50800" y="11430"/>
                    <a:pt x="50800" y="25400"/>
                  </a:cubicBezTo>
                  <a:lnTo>
                    <a:pt x="50800" y="1282065"/>
                  </a:lnTo>
                  <a:cubicBezTo>
                    <a:pt x="50800" y="1296035"/>
                    <a:pt x="39370" y="1307465"/>
                    <a:pt x="25400" y="1307465"/>
                  </a:cubicBezTo>
                  <a:cubicBezTo>
                    <a:pt x="11430" y="1307465"/>
                    <a:pt x="0" y="1296035"/>
                    <a:pt x="0" y="1282065"/>
                  </a:cubicBezTo>
                  <a:close/>
                </a:path>
              </a:pathLst>
            </a:custGeom>
            <a:solidFill>
              <a:srgbClr val="3F3F44"/>
            </a:solidFill>
          </p:spPr>
          <p:txBody>
            <a:bodyPr/>
            <a:lstStyle/>
            <a:p>
              <a:endParaRPr lang="en-US"/>
            </a:p>
          </p:txBody>
        </p:sp>
      </p:grpSp>
      <p:grpSp>
        <p:nvGrpSpPr>
          <p:cNvPr id="11" name="Group 11"/>
          <p:cNvGrpSpPr/>
          <p:nvPr/>
        </p:nvGrpSpPr>
        <p:grpSpPr>
          <a:xfrm>
            <a:off x="3293120" y="5837187"/>
            <a:ext cx="630436" cy="630436"/>
            <a:chOff x="0" y="0"/>
            <a:chExt cx="840582" cy="840582"/>
          </a:xfrm>
        </p:grpSpPr>
        <p:sp>
          <p:nvSpPr>
            <p:cNvPr id="12" name="Freeform 12"/>
            <p:cNvSpPr/>
            <p:nvPr/>
          </p:nvSpPr>
          <p:spPr>
            <a:xfrm>
              <a:off x="0" y="0"/>
              <a:ext cx="840486" cy="840613"/>
            </a:xfrm>
            <a:custGeom>
              <a:avLst/>
              <a:gdLst/>
              <a:ahLst/>
              <a:cxnLst/>
              <a:rect l="l" t="t" r="r" b="b"/>
              <a:pathLst>
                <a:path w="840486" h="840613">
                  <a:moveTo>
                    <a:pt x="0" y="56007"/>
                  </a:moveTo>
                  <a:cubicBezTo>
                    <a:pt x="0" y="25146"/>
                    <a:pt x="25146" y="0"/>
                    <a:pt x="56007" y="0"/>
                  </a:cubicBezTo>
                  <a:lnTo>
                    <a:pt x="784479" y="0"/>
                  </a:lnTo>
                  <a:cubicBezTo>
                    <a:pt x="815467" y="0"/>
                    <a:pt x="840486" y="25146"/>
                    <a:pt x="840486" y="56007"/>
                  </a:cubicBezTo>
                  <a:lnTo>
                    <a:pt x="840486" y="784479"/>
                  </a:lnTo>
                  <a:cubicBezTo>
                    <a:pt x="840486" y="815467"/>
                    <a:pt x="815340" y="840486"/>
                    <a:pt x="784479" y="840486"/>
                  </a:cubicBezTo>
                  <a:lnTo>
                    <a:pt x="56007" y="840486"/>
                  </a:lnTo>
                  <a:cubicBezTo>
                    <a:pt x="25146" y="840613"/>
                    <a:pt x="0" y="815467"/>
                    <a:pt x="0" y="784479"/>
                  </a:cubicBezTo>
                  <a:close/>
                </a:path>
              </a:pathLst>
            </a:custGeom>
            <a:solidFill>
              <a:srgbClr val="26262B"/>
            </a:solidFill>
          </p:spPr>
          <p:txBody>
            <a:bodyPr/>
            <a:lstStyle/>
            <a:p>
              <a:endParaRPr lang="en-US"/>
            </a:p>
          </p:txBody>
        </p:sp>
      </p:grpSp>
      <p:sp>
        <p:nvSpPr>
          <p:cNvPr id="13" name="TextBox 13"/>
          <p:cNvSpPr txBox="1"/>
          <p:nvPr/>
        </p:nvSpPr>
        <p:spPr>
          <a:xfrm>
            <a:off x="3519339" y="5980360"/>
            <a:ext cx="177850" cy="382191"/>
          </a:xfrm>
          <a:prstGeom prst="rect">
            <a:avLst/>
          </a:prstGeom>
        </p:spPr>
        <p:txBody>
          <a:bodyPr lIns="0" tIns="0" rIns="0" bIns="0" rtlCol="0" anchor="t">
            <a:spAutoFit/>
          </a:bodyPr>
          <a:lstStyle/>
          <a:p>
            <a:pPr algn="ctr">
              <a:lnSpc>
                <a:spcPts val="3250"/>
              </a:lnSpc>
            </a:pPr>
            <a:r>
              <a:rPr lang="en-US" sz="3250">
                <a:solidFill>
                  <a:srgbClr val="E0D6DE"/>
                </a:solidFill>
                <a:latin typeface="Arimo"/>
                <a:ea typeface="Arimo"/>
                <a:cs typeface="Arimo"/>
                <a:sym typeface="Arimo"/>
              </a:rPr>
              <a:t>1</a:t>
            </a:r>
          </a:p>
        </p:txBody>
      </p:sp>
      <p:sp>
        <p:nvSpPr>
          <p:cNvPr id="14" name="TextBox 14"/>
          <p:cNvSpPr txBox="1"/>
          <p:nvPr/>
        </p:nvSpPr>
        <p:spPr>
          <a:xfrm>
            <a:off x="1556891" y="7375177"/>
            <a:ext cx="4102894" cy="475804"/>
          </a:xfrm>
          <a:prstGeom prst="rect">
            <a:avLst/>
          </a:prstGeom>
        </p:spPr>
        <p:txBody>
          <a:bodyPr lIns="0" tIns="0" rIns="0" bIns="0" rtlCol="0" anchor="t">
            <a:spAutoFit/>
          </a:bodyPr>
          <a:lstStyle/>
          <a:p>
            <a:pPr algn="ctr">
              <a:lnSpc>
                <a:spcPts val="3437"/>
              </a:lnSpc>
            </a:pPr>
            <a:r>
              <a:rPr lang="en-US" sz="2750">
                <a:solidFill>
                  <a:srgbClr val="E0D6DE"/>
                </a:solidFill>
                <a:latin typeface="Arimo"/>
                <a:ea typeface="Arimo"/>
                <a:cs typeface="Arimo"/>
                <a:sym typeface="Arimo"/>
              </a:rPr>
              <a:t>Broadcast ARP request</a:t>
            </a:r>
          </a:p>
        </p:txBody>
      </p:sp>
      <p:sp>
        <p:nvSpPr>
          <p:cNvPr id="15" name="TextBox 15"/>
          <p:cNvSpPr txBox="1"/>
          <p:nvPr/>
        </p:nvSpPr>
        <p:spPr>
          <a:xfrm>
            <a:off x="1260722" y="7914234"/>
            <a:ext cx="4695230" cy="1001316"/>
          </a:xfrm>
          <a:prstGeom prst="rect">
            <a:avLst/>
          </a:prstGeom>
        </p:spPr>
        <p:txBody>
          <a:bodyPr lIns="0" tIns="0" rIns="0" bIns="0" rtlCol="0" anchor="t">
            <a:spAutoFit/>
          </a:bodyPr>
          <a:lstStyle/>
          <a:p>
            <a:pPr algn="ctr">
              <a:lnSpc>
                <a:spcPts val="3500"/>
              </a:lnSpc>
            </a:pPr>
            <a:r>
              <a:rPr lang="en-US" sz="2187">
                <a:solidFill>
                  <a:srgbClr val="E0D6DE"/>
                </a:solidFill>
                <a:latin typeface="Arimo"/>
                <a:ea typeface="Arimo"/>
                <a:cs typeface="Arimo"/>
                <a:sym typeface="Arimo"/>
              </a:rPr>
              <a:t>Broadcast ARP request con la IP objetivo.</a:t>
            </a:r>
          </a:p>
        </p:txBody>
      </p:sp>
      <p:grpSp>
        <p:nvGrpSpPr>
          <p:cNvPr id="16" name="Group 16"/>
          <p:cNvGrpSpPr/>
          <p:nvPr/>
        </p:nvGrpSpPr>
        <p:grpSpPr>
          <a:xfrm>
            <a:off x="9124801" y="6152406"/>
            <a:ext cx="38100" cy="980629"/>
            <a:chOff x="0" y="0"/>
            <a:chExt cx="50800" cy="1307505"/>
          </a:xfrm>
        </p:grpSpPr>
        <p:sp>
          <p:nvSpPr>
            <p:cNvPr id="17" name="Freeform 17"/>
            <p:cNvSpPr/>
            <p:nvPr/>
          </p:nvSpPr>
          <p:spPr>
            <a:xfrm>
              <a:off x="0" y="0"/>
              <a:ext cx="50800" cy="1307465"/>
            </a:xfrm>
            <a:custGeom>
              <a:avLst/>
              <a:gdLst/>
              <a:ahLst/>
              <a:cxnLst/>
              <a:rect l="l" t="t" r="r" b="b"/>
              <a:pathLst>
                <a:path w="50800" h="1307465">
                  <a:moveTo>
                    <a:pt x="0" y="25400"/>
                  </a:moveTo>
                  <a:cubicBezTo>
                    <a:pt x="0" y="11430"/>
                    <a:pt x="11430" y="0"/>
                    <a:pt x="25400" y="0"/>
                  </a:cubicBezTo>
                  <a:cubicBezTo>
                    <a:pt x="39370" y="0"/>
                    <a:pt x="50800" y="11430"/>
                    <a:pt x="50800" y="25400"/>
                  </a:cubicBezTo>
                  <a:lnTo>
                    <a:pt x="50800" y="1282065"/>
                  </a:lnTo>
                  <a:cubicBezTo>
                    <a:pt x="50800" y="1296035"/>
                    <a:pt x="39370" y="1307465"/>
                    <a:pt x="25400" y="1307465"/>
                  </a:cubicBezTo>
                  <a:cubicBezTo>
                    <a:pt x="11430" y="1307465"/>
                    <a:pt x="0" y="1296035"/>
                    <a:pt x="0" y="1282065"/>
                  </a:cubicBezTo>
                  <a:close/>
                </a:path>
              </a:pathLst>
            </a:custGeom>
            <a:solidFill>
              <a:srgbClr val="3F3F44"/>
            </a:solidFill>
          </p:spPr>
          <p:txBody>
            <a:bodyPr/>
            <a:lstStyle/>
            <a:p>
              <a:endParaRPr lang="en-US"/>
            </a:p>
          </p:txBody>
        </p:sp>
      </p:grpSp>
      <p:grpSp>
        <p:nvGrpSpPr>
          <p:cNvPr id="18" name="Group 18"/>
          <p:cNvGrpSpPr/>
          <p:nvPr/>
        </p:nvGrpSpPr>
        <p:grpSpPr>
          <a:xfrm>
            <a:off x="8828634" y="5837187"/>
            <a:ext cx="630436" cy="630436"/>
            <a:chOff x="0" y="0"/>
            <a:chExt cx="840582" cy="840582"/>
          </a:xfrm>
        </p:grpSpPr>
        <p:sp>
          <p:nvSpPr>
            <p:cNvPr id="19" name="Freeform 19"/>
            <p:cNvSpPr/>
            <p:nvPr/>
          </p:nvSpPr>
          <p:spPr>
            <a:xfrm>
              <a:off x="0" y="0"/>
              <a:ext cx="840486" cy="840613"/>
            </a:xfrm>
            <a:custGeom>
              <a:avLst/>
              <a:gdLst/>
              <a:ahLst/>
              <a:cxnLst/>
              <a:rect l="l" t="t" r="r" b="b"/>
              <a:pathLst>
                <a:path w="840486" h="840613">
                  <a:moveTo>
                    <a:pt x="0" y="56007"/>
                  </a:moveTo>
                  <a:cubicBezTo>
                    <a:pt x="0" y="25146"/>
                    <a:pt x="25146" y="0"/>
                    <a:pt x="56007" y="0"/>
                  </a:cubicBezTo>
                  <a:lnTo>
                    <a:pt x="784479" y="0"/>
                  </a:lnTo>
                  <a:cubicBezTo>
                    <a:pt x="815467" y="0"/>
                    <a:pt x="840486" y="25146"/>
                    <a:pt x="840486" y="56007"/>
                  </a:cubicBezTo>
                  <a:lnTo>
                    <a:pt x="840486" y="784479"/>
                  </a:lnTo>
                  <a:cubicBezTo>
                    <a:pt x="840486" y="815467"/>
                    <a:pt x="815340" y="840486"/>
                    <a:pt x="784479" y="840486"/>
                  </a:cubicBezTo>
                  <a:lnTo>
                    <a:pt x="56007" y="840486"/>
                  </a:lnTo>
                  <a:cubicBezTo>
                    <a:pt x="25146" y="840613"/>
                    <a:pt x="0" y="815467"/>
                    <a:pt x="0" y="784479"/>
                  </a:cubicBezTo>
                  <a:close/>
                </a:path>
              </a:pathLst>
            </a:custGeom>
            <a:solidFill>
              <a:srgbClr val="26262B"/>
            </a:solidFill>
          </p:spPr>
          <p:txBody>
            <a:bodyPr/>
            <a:lstStyle/>
            <a:p>
              <a:endParaRPr lang="en-US"/>
            </a:p>
          </p:txBody>
        </p:sp>
      </p:grpSp>
      <p:sp>
        <p:nvSpPr>
          <p:cNvPr id="20" name="TextBox 20"/>
          <p:cNvSpPr txBox="1"/>
          <p:nvPr/>
        </p:nvSpPr>
        <p:spPr>
          <a:xfrm>
            <a:off x="9012882" y="5980360"/>
            <a:ext cx="261789" cy="382191"/>
          </a:xfrm>
          <a:prstGeom prst="rect">
            <a:avLst/>
          </a:prstGeom>
        </p:spPr>
        <p:txBody>
          <a:bodyPr lIns="0" tIns="0" rIns="0" bIns="0" rtlCol="0" anchor="t">
            <a:spAutoFit/>
          </a:bodyPr>
          <a:lstStyle/>
          <a:p>
            <a:pPr algn="ctr">
              <a:lnSpc>
                <a:spcPts val="3250"/>
              </a:lnSpc>
            </a:pPr>
            <a:r>
              <a:rPr lang="en-US" sz="3250">
                <a:solidFill>
                  <a:srgbClr val="E0D6DE"/>
                </a:solidFill>
                <a:latin typeface="Arimo"/>
                <a:ea typeface="Arimo"/>
                <a:cs typeface="Arimo"/>
                <a:sym typeface="Arimo"/>
              </a:rPr>
              <a:t>2</a:t>
            </a:r>
          </a:p>
        </p:txBody>
      </p:sp>
      <p:sp>
        <p:nvSpPr>
          <p:cNvPr id="21" name="TextBox 21"/>
          <p:cNvSpPr txBox="1"/>
          <p:nvPr/>
        </p:nvSpPr>
        <p:spPr>
          <a:xfrm>
            <a:off x="7357467" y="7375177"/>
            <a:ext cx="3572767" cy="475804"/>
          </a:xfrm>
          <a:prstGeom prst="rect">
            <a:avLst/>
          </a:prstGeom>
        </p:spPr>
        <p:txBody>
          <a:bodyPr lIns="0" tIns="0" rIns="0" bIns="0" rtlCol="0" anchor="t">
            <a:spAutoFit/>
          </a:bodyPr>
          <a:lstStyle/>
          <a:p>
            <a:pPr algn="ctr">
              <a:lnSpc>
                <a:spcPts val="3437"/>
              </a:lnSpc>
            </a:pPr>
            <a:r>
              <a:rPr lang="en-US" sz="2750">
                <a:solidFill>
                  <a:srgbClr val="E0D6DE"/>
                </a:solidFill>
                <a:latin typeface="Arimo"/>
                <a:ea typeface="Arimo"/>
                <a:cs typeface="Arimo"/>
                <a:sym typeface="Arimo"/>
              </a:rPr>
              <a:t>Respuesta con MAC</a:t>
            </a:r>
          </a:p>
        </p:txBody>
      </p:sp>
      <p:sp>
        <p:nvSpPr>
          <p:cNvPr id="22" name="TextBox 22"/>
          <p:cNvSpPr txBox="1"/>
          <p:nvPr/>
        </p:nvSpPr>
        <p:spPr>
          <a:xfrm>
            <a:off x="6796236" y="7914234"/>
            <a:ext cx="4695379" cy="1001316"/>
          </a:xfrm>
          <a:prstGeom prst="rect">
            <a:avLst/>
          </a:prstGeom>
        </p:spPr>
        <p:txBody>
          <a:bodyPr lIns="0" tIns="0" rIns="0" bIns="0" rtlCol="0" anchor="t">
            <a:spAutoFit/>
          </a:bodyPr>
          <a:lstStyle/>
          <a:p>
            <a:pPr algn="ctr">
              <a:lnSpc>
                <a:spcPts val="3500"/>
              </a:lnSpc>
            </a:pPr>
            <a:r>
              <a:rPr lang="en-US" sz="2187">
                <a:solidFill>
                  <a:srgbClr val="E0D6DE"/>
                </a:solidFill>
                <a:latin typeface="Arimo"/>
                <a:ea typeface="Arimo"/>
                <a:cs typeface="Arimo"/>
                <a:sym typeface="Arimo"/>
              </a:rPr>
              <a:t>El dispositivo con esa IP responde con su MAC.</a:t>
            </a:r>
          </a:p>
        </p:txBody>
      </p:sp>
      <p:grpSp>
        <p:nvGrpSpPr>
          <p:cNvPr id="23" name="Group 23"/>
          <p:cNvGrpSpPr/>
          <p:nvPr/>
        </p:nvGrpSpPr>
        <p:grpSpPr>
          <a:xfrm>
            <a:off x="14660464" y="6152406"/>
            <a:ext cx="38100" cy="980629"/>
            <a:chOff x="0" y="0"/>
            <a:chExt cx="50800" cy="1307505"/>
          </a:xfrm>
        </p:grpSpPr>
        <p:sp>
          <p:nvSpPr>
            <p:cNvPr id="24" name="Freeform 24"/>
            <p:cNvSpPr/>
            <p:nvPr/>
          </p:nvSpPr>
          <p:spPr>
            <a:xfrm>
              <a:off x="0" y="0"/>
              <a:ext cx="50800" cy="1307465"/>
            </a:xfrm>
            <a:custGeom>
              <a:avLst/>
              <a:gdLst/>
              <a:ahLst/>
              <a:cxnLst/>
              <a:rect l="l" t="t" r="r" b="b"/>
              <a:pathLst>
                <a:path w="50800" h="1307465">
                  <a:moveTo>
                    <a:pt x="0" y="25400"/>
                  </a:moveTo>
                  <a:cubicBezTo>
                    <a:pt x="0" y="11430"/>
                    <a:pt x="11430" y="0"/>
                    <a:pt x="25400" y="0"/>
                  </a:cubicBezTo>
                  <a:cubicBezTo>
                    <a:pt x="39370" y="0"/>
                    <a:pt x="50800" y="11430"/>
                    <a:pt x="50800" y="25400"/>
                  </a:cubicBezTo>
                  <a:lnTo>
                    <a:pt x="50800" y="1282065"/>
                  </a:lnTo>
                  <a:cubicBezTo>
                    <a:pt x="50800" y="1296035"/>
                    <a:pt x="39370" y="1307465"/>
                    <a:pt x="25400" y="1307465"/>
                  </a:cubicBezTo>
                  <a:cubicBezTo>
                    <a:pt x="11430" y="1307465"/>
                    <a:pt x="0" y="1296035"/>
                    <a:pt x="0" y="1282065"/>
                  </a:cubicBezTo>
                  <a:close/>
                </a:path>
              </a:pathLst>
            </a:custGeom>
            <a:solidFill>
              <a:srgbClr val="3F3F44"/>
            </a:solidFill>
          </p:spPr>
          <p:txBody>
            <a:bodyPr/>
            <a:lstStyle/>
            <a:p>
              <a:endParaRPr lang="en-US"/>
            </a:p>
          </p:txBody>
        </p:sp>
      </p:grpSp>
      <p:grpSp>
        <p:nvGrpSpPr>
          <p:cNvPr id="25" name="Group 25"/>
          <p:cNvGrpSpPr/>
          <p:nvPr/>
        </p:nvGrpSpPr>
        <p:grpSpPr>
          <a:xfrm>
            <a:off x="14364295" y="5837187"/>
            <a:ext cx="630436" cy="630436"/>
            <a:chOff x="0" y="0"/>
            <a:chExt cx="840582" cy="840582"/>
          </a:xfrm>
        </p:grpSpPr>
        <p:sp>
          <p:nvSpPr>
            <p:cNvPr id="26" name="Freeform 26"/>
            <p:cNvSpPr/>
            <p:nvPr/>
          </p:nvSpPr>
          <p:spPr>
            <a:xfrm>
              <a:off x="0" y="0"/>
              <a:ext cx="840486" cy="840613"/>
            </a:xfrm>
            <a:custGeom>
              <a:avLst/>
              <a:gdLst/>
              <a:ahLst/>
              <a:cxnLst/>
              <a:rect l="l" t="t" r="r" b="b"/>
              <a:pathLst>
                <a:path w="840486" h="840613">
                  <a:moveTo>
                    <a:pt x="0" y="56007"/>
                  </a:moveTo>
                  <a:cubicBezTo>
                    <a:pt x="0" y="25146"/>
                    <a:pt x="25146" y="0"/>
                    <a:pt x="56007" y="0"/>
                  </a:cubicBezTo>
                  <a:lnTo>
                    <a:pt x="784479" y="0"/>
                  </a:lnTo>
                  <a:cubicBezTo>
                    <a:pt x="815467" y="0"/>
                    <a:pt x="840486" y="25146"/>
                    <a:pt x="840486" y="56007"/>
                  </a:cubicBezTo>
                  <a:lnTo>
                    <a:pt x="840486" y="784479"/>
                  </a:lnTo>
                  <a:cubicBezTo>
                    <a:pt x="840486" y="815467"/>
                    <a:pt x="815340" y="840486"/>
                    <a:pt x="784479" y="840486"/>
                  </a:cubicBezTo>
                  <a:lnTo>
                    <a:pt x="56007" y="840486"/>
                  </a:lnTo>
                  <a:cubicBezTo>
                    <a:pt x="25146" y="840613"/>
                    <a:pt x="0" y="815467"/>
                    <a:pt x="0" y="784479"/>
                  </a:cubicBezTo>
                  <a:close/>
                </a:path>
              </a:pathLst>
            </a:custGeom>
            <a:solidFill>
              <a:srgbClr val="26262B"/>
            </a:solidFill>
          </p:spPr>
          <p:txBody>
            <a:bodyPr/>
            <a:lstStyle/>
            <a:p>
              <a:endParaRPr lang="en-US"/>
            </a:p>
          </p:txBody>
        </p:sp>
      </p:grpSp>
      <p:sp>
        <p:nvSpPr>
          <p:cNvPr id="27" name="TextBox 27"/>
          <p:cNvSpPr txBox="1"/>
          <p:nvPr/>
        </p:nvSpPr>
        <p:spPr>
          <a:xfrm>
            <a:off x="14549140" y="5980360"/>
            <a:ext cx="260597" cy="382191"/>
          </a:xfrm>
          <a:prstGeom prst="rect">
            <a:avLst/>
          </a:prstGeom>
        </p:spPr>
        <p:txBody>
          <a:bodyPr lIns="0" tIns="0" rIns="0" bIns="0" rtlCol="0" anchor="t">
            <a:spAutoFit/>
          </a:bodyPr>
          <a:lstStyle/>
          <a:p>
            <a:pPr algn="ctr">
              <a:lnSpc>
                <a:spcPts val="3250"/>
              </a:lnSpc>
            </a:pPr>
            <a:r>
              <a:rPr lang="en-US" sz="3250">
                <a:solidFill>
                  <a:srgbClr val="E0D6DE"/>
                </a:solidFill>
                <a:latin typeface="Arimo"/>
                <a:ea typeface="Arimo"/>
                <a:cs typeface="Arimo"/>
                <a:sym typeface="Arimo"/>
              </a:rPr>
              <a:t>3</a:t>
            </a:r>
          </a:p>
        </p:txBody>
      </p:sp>
      <p:sp>
        <p:nvSpPr>
          <p:cNvPr id="28" name="TextBox 28"/>
          <p:cNvSpPr txBox="1"/>
          <p:nvPr/>
        </p:nvSpPr>
        <p:spPr>
          <a:xfrm>
            <a:off x="12331899" y="7375177"/>
            <a:ext cx="4695379" cy="913508"/>
          </a:xfrm>
          <a:prstGeom prst="rect">
            <a:avLst/>
          </a:prstGeom>
        </p:spPr>
        <p:txBody>
          <a:bodyPr lIns="0" tIns="0" rIns="0" bIns="0" rtlCol="0" anchor="t">
            <a:spAutoFit/>
          </a:bodyPr>
          <a:lstStyle/>
          <a:p>
            <a:pPr algn="ctr">
              <a:lnSpc>
                <a:spcPts val="3437"/>
              </a:lnSpc>
            </a:pPr>
            <a:r>
              <a:rPr lang="en-US" sz="2750">
                <a:solidFill>
                  <a:srgbClr val="E0D6DE"/>
                </a:solidFill>
                <a:latin typeface="Arimo"/>
                <a:ea typeface="Arimo"/>
                <a:cs typeface="Arimo"/>
                <a:sym typeface="Arimo"/>
              </a:rPr>
              <a:t>Almacenamiento en caché</a:t>
            </a:r>
          </a:p>
        </p:txBody>
      </p:sp>
      <p:sp>
        <p:nvSpPr>
          <p:cNvPr id="29" name="TextBox 29"/>
          <p:cNvSpPr txBox="1"/>
          <p:nvPr/>
        </p:nvSpPr>
        <p:spPr>
          <a:xfrm>
            <a:off x="12331899" y="8351936"/>
            <a:ext cx="4695379" cy="1001316"/>
          </a:xfrm>
          <a:prstGeom prst="rect">
            <a:avLst/>
          </a:prstGeom>
        </p:spPr>
        <p:txBody>
          <a:bodyPr lIns="0" tIns="0" rIns="0" bIns="0" rtlCol="0" anchor="t">
            <a:spAutoFit/>
          </a:bodyPr>
          <a:lstStyle/>
          <a:p>
            <a:pPr algn="ctr">
              <a:lnSpc>
                <a:spcPts val="3500"/>
              </a:lnSpc>
            </a:pPr>
            <a:r>
              <a:rPr lang="en-US" sz="2187">
                <a:solidFill>
                  <a:srgbClr val="E0D6DE"/>
                </a:solidFill>
                <a:latin typeface="Arimo"/>
                <a:ea typeface="Arimo"/>
                <a:cs typeface="Arimo"/>
                <a:sym typeface="Arimo"/>
              </a:rPr>
              <a:t>La información se almacena en la caché ARP.</a:t>
            </a: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18288000" cy="3354438"/>
          </a:xfrm>
          <a:custGeom>
            <a:avLst/>
            <a:gdLst/>
            <a:ahLst/>
            <a:cxnLst/>
            <a:rect l="l" t="t" r="r" b="b"/>
            <a:pathLst>
              <a:path w="18288000" h="3354438">
                <a:moveTo>
                  <a:pt x="0" y="0"/>
                </a:moveTo>
                <a:lnTo>
                  <a:pt x="18288000" y="0"/>
                </a:lnTo>
                <a:lnTo>
                  <a:pt x="18288000" y="3354438"/>
                </a:lnTo>
                <a:lnTo>
                  <a:pt x="0" y="3354438"/>
                </a:lnTo>
                <a:lnTo>
                  <a:pt x="0" y="0"/>
                </a:lnTo>
                <a:close/>
              </a:path>
            </a:pathLst>
          </a:custGeom>
          <a:blipFill>
            <a:blip r:embed="rId4"/>
            <a:stretch>
              <a:fillRect l="-24" r="-24"/>
            </a:stretch>
          </a:blipFill>
        </p:spPr>
        <p:txBody>
          <a:bodyPr/>
          <a:lstStyle/>
          <a:p>
            <a:endParaRPr lang="en-US"/>
          </a:p>
        </p:txBody>
      </p:sp>
      <p:sp>
        <p:nvSpPr>
          <p:cNvPr id="6" name="TextBox 6"/>
          <p:cNvSpPr txBox="1"/>
          <p:nvPr/>
        </p:nvSpPr>
        <p:spPr>
          <a:xfrm>
            <a:off x="939105" y="4044702"/>
            <a:ext cx="6708874" cy="886271"/>
          </a:xfrm>
          <a:prstGeom prst="rect">
            <a:avLst/>
          </a:prstGeom>
        </p:spPr>
        <p:txBody>
          <a:bodyPr lIns="0" tIns="0" rIns="0" bIns="0" rtlCol="0" anchor="t">
            <a:spAutoFit/>
          </a:bodyPr>
          <a:lstStyle/>
          <a:p>
            <a:pPr algn="l">
              <a:lnSpc>
                <a:spcPts val="6562"/>
              </a:lnSpc>
            </a:pPr>
            <a:r>
              <a:rPr lang="en-US" sz="5250">
                <a:solidFill>
                  <a:srgbClr val="97B8FF"/>
                </a:solidFill>
                <a:latin typeface="Arimo"/>
                <a:ea typeface="Arimo"/>
                <a:cs typeface="Arimo"/>
                <a:sym typeface="Arimo"/>
              </a:rPr>
              <a:t>Firewall</a:t>
            </a:r>
          </a:p>
        </p:txBody>
      </p:sp>
      <p:grpSp>
        <p:nvGrpSpPr>
          <p:cNvPr id="7" name="Group 7"/>
          <p:cNvGrpSpPr/>
          <p:nvPr/>
        </p:nvGrpSpPr>
        <p:grpSpPr>
          <a:xfrm>
            <a:off x="939105" y="5333405"/>
            <a:ext cx="8070800" cy="1975247"/>
            <a:chOff x="0" y="0"/>
            <a:chExt cx="10761067" cy="2633663"/>
          </a:xfrm>
        </p:grpSpPr>
        <p:sp>
          <p:nvSpPr>
            <p:cNvPr id="8" name="Freeform 8"/>
            <p:cNvSpPr/>
            <p:nvPr/>
          </p:nvSpPr>
          <p:spPr>
            <a:xfrm>
              <a:off x="0" y="0"/>
              <a:ext cx="10761090" cy="2633726"/>
            </a:xfrm>
            <a:custGeom>
              <a:avLst/>
              <a:gdLst/>
              <a:ahLst/>
              <a:cxnLst/>
              <a:rect l="l" t="t" r="r" b="b"/>
              <a:pathLst>
                <a:path w="10761090" h="2633726">
                  <a:moveTo>
                    <a:pt x="0" y="53721"/>
                  </a:moveTo>
                  <a:cubicBezTo>
                    <a:pt x="0" y="24003"/>
                    <a:pt x="24003" y="0"/>
                    <a:pt x="53721" y="0"/>
                  </a:cubicBezTo>
                  <a:lnTo>
                    <a:pt x="10707370" y="0"/>
                  </a:lnTo>
                  <a:cubicBezTo>
                    <a:pt x="10736961" y="0"/>
                    <a:pt x="10761090" y="24003"/>
                    <a:pt x="10761090" y="53721"/>
                  </a:cubicBezTo>
                  <a:lnTo>
                    <a:pt x="10761090" y="2580005"/>
                  </a:lnTo>
                  <a:cubicBezTo>
                    <a:pt x="10761090" y="2609596"/>
                    <a:pt x="10737088" y="2633726"/>
                    <a:pt x="10707370" y="2633726"/>
                  </a:cubicBezTo>
                  <a:lnTo>
                    <a:pt x="53721" y="2633726"/>
                  </a:lnTo>
                  <a:cubicBezTo>
                    <a:pt x="24130" y="2633726"/>
                    <a:pt x="0" y="2609723"/>
                    <a:pt x="0" y="2580005"/>
                  </a:cubicBezTo>
                  <a:close/>
                </a:path>
              </a:pathLst>
            </a:custGeom>
            <a:solidFill>
              <a:srgbClr val="26262B"/>
            </a:solidFill>
          </p:spPr>
          <p:txBody>
            <a:bodyPr/>
            <a:lstStyle/>
            <a:p>
              <a:endParaRPr lang="en-US"/>
            </a:p>
          </p:txBody>
        </p:sp>
      </p:grpSp>
      <p:sp>
        <p:nvSpPr>
          <p:cNvPr id="9" name="TextBox 9"/>
          <p:cNvSpPr txBox="1"/>
          <p:nvPr/>
        </p:nvSpPr>
        <p:spPr>
          <a:xfrm>
            <a:off x="1207442" y="5573166"/>
            <a:ext cx="3354438" cy="447824"/>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Stateless</a:t>
            </a:r>
          </a:p>
        </p:txBody>
      </p:sp>
      <p:sp>
        <p:nvSpPr>
          <p:cNvPr id="10" name="TextBox 10"/>
          <p:cNvSpPr txBox="1"/>
          <p:nvPr/>
        </p:nvSpPr>
        <p:spPr>
          <a:xfrm>
            <a:off x="1207442" y="6086624"/>
            <a:ext cx="7534126" cy="953690"/>
          </a:xfrm>
          <a:prstGeom prst="rect">
            <a:avLst/>
          </a:prstGeom>
        </p:spPr>
        <p:txBody>
          <a:bodyPr lIns="0" tIns="0" rIns="0" bIns="0" rtlCol="0" anchor="t">
            <a:spAutoFit/>
          </a:bodyPr>
          <a:lstStyle/>
          <a:p>
            <a:pPr algn="l">
              <a:lnSpc>
                <a:spcPts val="3374"/>
              </a:lnSpc>
            </a:pPr>
            <a:r>
              <a:rPr lang="en-US" sz="2062">
                <a:solidFill>
                  <a:srgbClr val="E0D6DE"/>
                </a:solidFill>
                <a:latin typeface="Arimo"/>
                <a:ea typeface="Arimo"/>
                <a:cs typeface="Arimo"/>
                <a:sym typeface="Arimo"/>
              </a:rPr>
              <a:t>Filtran tráfico basado en reglas predefinidas sin considerar el contexto de la conexión.</a:t>
            </a:r>
          </a:p>
        </p:txBody>
      </p:sp>
      <p:grpSp>
        <p:nvGrpSpPr>
          <p:cNvPr id="11" name="Group 11"/>
          <p:cNvGrpSpPr/>
          <p:nvPr/>
        </p:nvGrpSpPr>
        <p:grpSpPr>
          <a:xfrm>
            <a:off x="9278242" y="5333405"/>
            <a:ext cx="8070800" cy="1975247"/>
            <a:chOff x="0" y="0"/>
            <a:chExt cx="10761067" cy="2633663"/>
          </a:xfrm>
        </p:grpSpPr>
        <p:sp>
          <p:nvSpPr>
            <p:cNvPr id="12" name="Freeform 12"/>
            <p:cNvSpPr/>
            <p:nvPr/>
          </p:nvSpPr>
          <p:spPr>
            <a:xfrm>
              <a:off x="0" y="0"/>
              <a:ext cx="10761090" cy="2633726"/>
            </a:xfrm>
            <a:custGeom>
              <a:avLst/>
              <a:gdLst/>
              <a:ahLst/>
              <a:cxnLst/>
              <a:rect l="l" t="t" r="r" b="b"/>
              <a:pathLst>
                <a:path w="10761090" h="2633726">
                  <a:moveTo>
                    <a:pt x="0" y="53721"/>
                  </a:moveTo>
                  <a:cubicBezTo>
                    <a:pt x="0" y="24003"/>
                    <a:pt x="24003" y="0"/>
                    <a:pt x="53721" y="0"/>
                  </a:cubicBezTo>
                  <a:lnTo>
                    <a:pt x="10707370" y="0"/>
                  </a:lnTo>
                  <a:cubicBezTo>
                    <a:pt x="10736961" y="0"/>
                    <a:pt x="10761090" y="24003"/>
                    <a:pt x="10761090" y="53721"/>
                  </a:cubicBezTo>
                  <a:lnTo>
                    <a:pt x="10761090" y="2580005"/>
                  </a:lnTo>
                  <a:cubicBezTo>
                    <a:pt x="10761090" y="2609596"/>
                    <a:pt x="10737088" y="2633726"/>
                    <a:pt x="10707370" y="2633726"/>
                  </a:cubicBezTo>
                  <a:lnTo>
                    <a:pt x="53721" y="2633726"/>
                  </a:lnTo>
                  <a:cubicBezTo>
                    <a:pt x="24130" y="2633726"/>
                    <a:pt x="0" y="2609723"/>
                    <a:pt x="0" y="2580005"/>
                  </a:cubicBezTo>
                  <a:close/>
                </a:path>
              </a:pathLst>
            </a:custGeom>
            <a:solidFill>
              <a:srgbClr val="26262B"/>
            </a:solidFill>
          </p:spPr>
          <p:txBody>
            <a:bodyPr/>
            <a:lstStyle/>
            <a:p>
              <a:endParaRPr lang="en-US"/>
            </a:p>
          </p:txBody>
        </p:sp>
      </p:grpSp>
      <p:sp>
        <p:nvSpPr>
          <p:cNvPr id="13" name="TextBox 13"/>
          <p:cNvSpPr txBox="1"/>
          <p:nvPr/>
        </p:nvSpPr>
        <p:spPr>
          <a:xfrm>
            <a:off x="9546580" y="5573166"/>
            <a:ext cx="3354437" cy="447824"/>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Stateful</a:t>
            </a:r>
          </a:p>
        </p:txBody>
      </p:sp>
      <p:sp>
        <p:nvSpPr>
          <p:cNvPr id="14" name="TextBox 14"/>
          <p:cNvSpPr txBox="1"/>
          <p:nvPr/>
        </p:nvSpPr>
        <p:spPr>
          <a:xfrm>
            <a:off x="9546580" y="6086624"/>
            <a:ext cx="7534126" cy="953690"/>
          </a:xfrm>
          <a:prstGeom prst="rect">
            <a:avLst/>
          </a:prstGeom>
        </p:spPr>
        <p:txBody>
          <a:bodyPr lIns="0" tIns="0" rIns="0" bIns="0" rtlCol="0" anchor="t">
            <a:spAutoFit/>
          </a:bodyPr>
          <a:lstStyle/>
          <a:p>
            <a:pPr algn="l">
              <a:lnSpc>
                <a:spcPts val="3374"/>
              </a:lnSpc>
            </a:pPr>
            <a:r>
              <a:rPr lang="en-US" sz="2062">
                <a:solidFill>
                  <a:srgbClr val="E0D6DE"/>
                </a:solidFill>
                <a:latin typeface="Arimo"/>
                <a:ea typeface="Arimo"/>
                <a:cs typeface="Arimo"/>
                <a:sym typeface="Arimo"/>
              </a:rPr>
              <a:t>Mantienen un registro del estado de las conexiones para un análisis más completo.</a:t>
            </a:r>
          </a:p>
        </p:txBody>
      </p:sp>
      <p:grpSp>
        <p:nvGrpSpPr>
          <p:cNvPr id="15" name="Group 15"/>
          <p:cNvGrpSpPr/>
          <p:nvPr/>
        </p:nvGrpSpPr>
        <p:grpSpPr>
          <a:xfrm>
            <a:off x="939105" y="7576989"/>
            <a:ext cx="8070800" cy="1975247"/>
            <a:chOff x="0" y="0"/>
            <a:chExt cx="10761067" cy="2633663"/>
          </a:xfrm>
        </p:grpSpPr>
        <p:sp>
          <p:nvSpPr>
            <p:cNvPr id="16" name="Freeform 16"/>
            <p:cNvSpPr/>
            <p:nvPr/>
          </p:nvSpPr>
          <p:spPr>
            <a:xfrm>
              <a:off x="0" y="0"/>
              <a:ext cx="10761090" cy="2633726"/>
            </a:xfrm>
            <a:custGeom>
              <a:avLst/>
              <a:gdLst/>
              <a:ahLst/>
              <a:cxnLst/>
              <a:rect l="l" t="t" r="r" b="b"/>
              <a:pathLst>
                <a:path w="10761090" h="2633726">
                  <a:moveTo>
                    <a:pt x="0" y="53721"/>
                  </a:moveTo>
                  <a:cubicBezTo>
                    <a:pt x="0" y="24003"/>
                    <a:pt x="24003" y="0"/>
                    <a:pt x="53721" y="0"/>
                  </a:cubicBezTo>
                  <a:lnTo>
                    <a:pt x="10707370" y="0"/>
                  </a:lnTo>
                  <a:cubicBezTo>
                    <a:pt x="10736961" y="0"/>
                    <a:pt x="10761090" y="24003"/>
                    <a:pt x="10761090" y="53721"/>
                  </a:cubicBezTo>
                  <a:lnTo>
                    <a:pt x="10761090" y="2580005"/>
                  </a:lnTo>
                  <a:cubicBezTo>
                    <a:pt x="10761090" y="2609596"/>
                    <a:pt x="10737088" y="2633726"/>
                    <a:pt x="10707370" y="2633726"/>
                  </a:cubicBezTo>
                  <a:lnTo>
                    <a:pt x="53721" y="2633726"/>
                  </a:lnTo>
                  <a:cubicBezTo>
                    <a:pt x="24130" y="2633726"/>
                    <a:pt x="0" y="2609723"/>
                    <a:pt x="0" y="2580005"/>
                  </a:cubicBezTo>
                  <a:close/>
                </a:path>
              </a:pathLst>
            </a:custGeom>
            <a:solidFill>
              <a:srgbClr val="26262B"/>
            </a:solidFill>
          </p:spPr>
          <p:txBody>
            <a:bodyPr/>
            <a:lstStyle/>
            <a:p>
              <a:endParaRPr lang="en-US"/>
            </a:p>
          </p:txBody>
        </p:sp>
      </p:grpSp>
      <p:sp>
        <p:nvSpPr>
          <p:cNvPr id="17" name="TextBox 17"/>
          <p:cNvSpPr txBox="1"/>
          <p:nvPr/>
        </p:nvSpPr>
        <p:spPr>
          <a:xfrm>
            <a:off x="1207442" y="7816751"/>
            <a:ext cx="3354438" cy="447824"/>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Application Layer</a:t>
            </a:r>
          </a:p>
        </p:txBody>
      </p:sp>
      <p:sp>
        <p:nvSpPr>
          <p:cNvPr id="18" name="TextBox 18"/>
          <p:cNvSpPr txBox="1"/>
          <p:nvPr/>
        </p:nvSpPr>
        <p:spPr>
          <a:xfrm>
            <a:off x="1207442" y="8330207"/>
            <a:ext cx="7534126" cy="953690"/>
          </a:xfrm>
          <a:prstGeom prst="rect">
            <a:avLst/>
          </a:prstGeom>
        </p:spPr>
        <p:txBody>
          <a:bodyPr lIns="0" tIns="0" rIns="0" bIns="0" rtlCol="0" anchor="t">
            <a:spAutoFit/>
          </a:bodyPr>
          <a:lstStyle/>
          <a:p>
            <a:pPr algn="l">
              <a:lnSpc>
                <a:spcPts val="3374"/>
              </a:lnSpc>
            </a:pPr>
            <a:r>
              <a:rPr lang="en-US" sz="2062">
                <a:solidFill>
                  <a:srgbClr val="E0D6DE"/>
                </a:solidFill>
                <a:latin typeface="Arimo"/>
                <a:ea typeface="Arimo"/>
                <a:cs typeface="Arimo"/>
                <a:sym typeface="Arimo"/>
              </a:rPr>
              <a:t>Analizan el tráfico a nivel de aplicación para una mayor seguridad.</a:t>
            </a:r>
          </a:p>
        </p:txBody>
      </p:sp>
      <p:grpSp>
        <p:nvGrpSpPr>
          <p:cNvPr id="19" name="Group 19"/>
          <p:cNvGrpSpPr/>
          <p:nvPr/>
        </p:nvGrpSpPr>
        <p:grpSpPr>
          <a:xfrm>
            <a:off x="9278242" y="7576989"/>
            <a:ext cx="8070800" cy="1975247"/>
            <a:chOff x="0" y="0"/>
            <a:chExt cx="10761067" cy="2633663"/>
          </a:xfrm>
        </p:grpSpPr>
        <p:sp>
          <p:nvSpPr>
            <p:cNvPr id="20" name="Freeform 20"/>
            <p:cNvSpPr/>
            <p:nvPr/>
          </p:nvSpPr>
          <p:spPr>
            <a:xfrm>
              <a:off x="0" y="0"/>
              <a:ext cx="10761090" cy="2633726"/>
            </a:xfrm>
            <a:custGeom>
              <a:avLst/>
              <a:gdLst/>
              <a:ahLst/>
              <a:cxnLst/>
              <a:rect l="l" t="t" r="r" b="b"/>
              <a:pathLst>
                <a:path w="10761090" h="2633726">
                  <a:moveTo>
                    <a:pt x="0" y="53721"/>
                  </a:moveTo>
                  <a:cubicBezTo>
                    <a:pt x="0" y="24003"/>
                    <a:pt x="24003" y="0"/>
                    <a:pt x="53721" y="0"/>
                  </a:cubicBezTo>
                  <a:lnTo>
                    <a:pt x="10707370" y="0"/>
                  </a:lnTo>
                  <a:cubicBezTo>
                    <a:pt x="10736961" y="0"/>
                    <a:pt x="10761090" y="24003"/>
                    <a:pt x="10761090" y="53721"/>
                  </a:cubicBezTo>
                  <a:lnTo>
                    <a:pt x="10761090" y="2580005"/>
                  </a:lnTo>
                  <a:cubicBezTo>
                    <a:pt x="10761090" y="2609596"/>
                    <a:pt x="10737088" y="2633726"/>
                    <a:pt x="10707370" y="2633726"/>
                  </a:cubicBezTo>
                  <a:lnTo>
                    <a:pt x="53721" y="2633726"/>
                  </a:lnTo>
                  <a:cubicBezTo>
                    <a:pt x="24130" y="2633726"/>
                    <a:pt x="0" y="2609723"/>
                    <a:pt x="0" y="2580005"/>
                  </a:cubicBezTo>
                  <a:close/>
                </a:path>
              </a:pathLst>
            </a:custGeom>
            <a:solidFill>
              <a:srgbClr val="26262B"/>
            </a:solidFill>
          </p:spPr>
          <p:txBody>
            <a:bodyPr/>
            <a:lstStyle/>
            <a:p>
              <a:endParaRPr lang="en-US"/>
            </a:p>
          </p:txBody>
        </p:sp>
      </p:grpSp>
      <p:sp>
        <p:nvSpPr>
          <p:cNvPr id="21" name="TextBox 21"/>
          <p:cNvSpPr txBox="1"/>
          <p:nvPr/>
        </p:nvSpPr>
        <p:spPr>
          <a:xfrm>
            <a:off x="9546580" y="7816751"/>
            <a:ext cx="3354437" cy="447824"/>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Next-Generation</a:t>
            </a:r>
          </a:p>
        </p:txBody>
      </p:sp>
      <p:sp>
        <p:nvSpPr>
          <p:cNvPr id="22" name="TextBox 22"/>
          <p:cNvSpPr txBox="1"/>
          <p:nvPr/>
        </p:nvSpPr>
        <p:spPr>
          <a:xfrm>
            <a:off x="9546580" y="8330207"/>
            <a:ext cx="7534126" cy="953690"/>
          </a:xfrm>
          <a:prstGeom prst="rect">
            <a:avLst/>
          </a:prstGeom>
        </p:spPr>
        <p:txBody>
          <a:bodyPr lIns="0" tIns="0" rIns="0" bIns="0" rtlCol="0" anchor="t">
            <a:spAutoFit/>
          </a:bodyPr>
          <a:lstStyle/>
          <a:p>
            <a:pPr algn="l">
              <a:lnSpc>
                <a:spcPts val="3374"/>
              </a:lnSpc>
            </a:pPr>
            <a:r>
              <a:rPr lang="en-US" sz="2062">
                <a:solidFill>
                  <a:srgbClr val="E0D6DE"/>
                </a:solidFill>
                <a:latin typeface="Arimo"/>
                <a:ea typeface="Arimo"/>
                <a:cs typeface="Arimo"/>
                <a:sym typeface="Arimo"/>
              </a:rPr>
              <a:t>Combinan múltiples funciones de seguridad para una protección integral.</a:t>
            </a:r>
          </a:p>
        </p:txBody>
      </p:sp>
    </p:spTree>
  </p:cSld>
  <p:clrMapOvr>
    <a:masterClrMapping/>
  </p:clrMapOvr>
  <p:transition spd="med">
    <p:cover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Freeform 6" descr="preencoded.png"/>
          <p:cNvSpPr/>
          <p:nvPr/>
        </p:nvSpPr>
        <p:spPr>
          <a:xfrm>
            <a:off x="342156" y="2056656"/>
            <a:ext cx="6173689" cy="6173689"/>
          </a:xfrm>
          <a:custGeom>
            <a:avLst/>
            <a:gdLst/>
            <a:ahLst/>
            <a:cxnLst/>
            <a:rect l="l" t="t" r="r" b="b"/>
            <a:pathLst>
              <a:path w="6173689" h="6173689">
                <a:moveTo>
                  <a:pt x="0" y="0"/>
                </a:moveTo>
                <a:lnTo>
                  <a:pt x="6173689" y="0"/>
                </a:lnTo>
                <a:lnTo>
                  <a:pt x="6173689" y="6173689"/>
                </a:lnTo>
                <a:lnTo>
                  <a:pt x="0" y="617368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7816155" y="792510"/>
            <a:ext cx="6844754" cy="903089"/>
          </a:xfrm>
          <a:prstGeom prst="rect">
            <a:avLst/>
          </a:prstGeom>
        </p:spPr>
        <p:txBody>
          <a:bodyPr lIns="0" tIns="0" rIns="0" bIns="0" rtlCol="0" anchor="t">
            <a:spAutoFit/>
          </a:bodyPr>
          <a:lstStyle/>
          <a:p>
            <a:pPr algn="l">
              <a:lnSpc>
                <a:spcPts val="6687"/>
              </a:lnSpc>
            </a:pPr>
            <a:r>
              <a:rPr lang="en-US" sz="5374">
                <a:solidFill>
                  <a:srgbClr val="97B8FF"/>
                </a:solidFill>
                <a:latin typeface="Arimo"/>
                <a:ea typeface="Arimo"/>
                <a:cs typeface="Arimo"/>
                <a:sym typeface="Arimo"/>
              </a:rPr>
              <a:t>¿Qué es una VLAN?</a:t>
            </a:r>
          </a:p>
        </p:txBody>
      </p:sp>
      <p:sp>
        <p:nvSpPr>
          <p:cNvPr id="8" name="TextBox 8"/>
          <p:cNvSpPr txBox="1"/>
          <p:nvPr/>
        </p:nvSpPr>
        <p:spPr>
          <a:xfrm>
            <a:off x="7816155" y="2010966"/>
            <a:ext cx="9513689" cy="1409700"/>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Una VLAN es una red lógica que se crea dentro de una red física. Permite segmentar una red en múltiples redes lógicas independientes, cada una con su propio espacio de direccionamiento.</a:t>
            </a:r>
          </a:p>
        </p:txBody>
      </p:sp>
      <p:grpSp>
        <p:nvGrpSpPr>
          <p:cNvPr id="9" name="Group 9"/>
          <p:cNvGrpSpPr/>
          <p:nvPr/>
        </p:nvGrpSpPr>
        <p:grpSpPr>
          <a:xfrm>
            <a:off x="7816155" y="3728591"/>
            <a:ext cx="9513689" cy="1577579"/>
            <a:chOff x="0" y="0"/>
            <a:chExt cx="12684918" cy="2103438"/>
          </a:xfrm>
        </p:grpSpPr>
        <p:sp>
          <p:nvSpPr>
            <p:cNvPr id="10" name="Freeform 10"/>
            <p:cNvSpPr/>
            <p:nvPr/>
          </p:nvSpPr>
          <p:spPr>
            <a:xfrm>
              <a:off x="0" y="0"/>
              <a:ext cx="12684887" cy="2103374"/>
            </a:xfrm>
            <a:custGeom>
              <a:avLst/>
              <a:gdLst/>
              <a:ahLst/>
              <a:cxnLst/>
              <a:rect l="l" t="t" r="r" b="b"/>
              <a:pathLst>
                <a:path w="12684887" h="2103374">
                  <a:moveTo>
                    <a:pt x="0" y="54737"/>
                  </a:moveTo>
                  <a:cubicBezTo>
                    <a:pt x="0" y="24511"/>
                    <a:pt x="24511" y="0"/>
                    <a:pt x="54737" y="0"/>
                  </a:cubicBezTo>
                  <a:lnTo>
                    <a:pt x="12630150" y="0"/>
                  </a:lnTo>
                  <a:cubicBezTo>
                    <a:pt x="12660376" y="0"/>
                    <a:pt x="12684887" y="24511"/>
                    <a:pt x="12684887" y="54737"/>
                  </a:cubicBezTo>
                  <a:lnTo>
                    <a:pt x="12684887" y="2048637"/>
                  </a:lnTo>
                  <a:cubicBezTo>
                    <a:pt x="12684887" y="2078863"/>
                    <a:pt x="12660376" y="2103374"/>
                    <a:pt x="12630150" y="2103374"/>
                  </a:cubicBezTo>
                  <a:lnTo>
                    <a:pt x="54737" y="2103374"/>
                  </a:lnTo>
                  <a:cubicBezTo>
                    <a:pt x="24511" y="2103374"/>
                    <a:pt x="0" y="2078863"/>
                    <a:pt x="0" y="2048637"/>
                  </a:cubicBezTo>
                  <a:close/>
                </a:path>
              </a:pathLst>
            </a:custGeom>
            <a:solidFill>
              <a:srgbClr val="26262B"/>
            </a:solidFill>
          </p:spPr>
          <p:txBody>
            <a:bodyPr/>
            <a:lstStyle/>
            <a:p>
              <a:endParaRPr lang="en-US"/>
            </a:p>
          </p:txBody>
        </p:sp>
      </p:grpSp>
      <p:sp>
        <p:nvSpPr>
          <p:cNvPr id="11" name="TextBox 11"/>
          <p:cNvSpPr txBox="1"/>
          <p:nvPr/>
        </p:nvSpPr>
        <p:spPr>
          <a:xfrm>
            <a:off x="8089850" y="3973711"/>
            <a:ext cx="3422302" cy="456456"/>
          </a:xfrm>
          <a:prstGeom prst="rect">
            <a:avLst/>
          </a:prstGeom>
        </p:spPr>
        <p:txBody>
          <a:bodyPr lIns="0" tIns="0" rIns="0" bIns="0" rtlCol="0" anchor="t">
            <a:spAutoFit/>
          </a:bodyPr>
          <a:lstStyle/>
          <a:p>
            <a:pPr algn="l">
              <a:lnSpc>
                <a:spcPts val="3312"/>
              </a:lnSpc>
            </a:pPr>
            <a:r>
              <a:rPr lang="en-US" sz="2687">
                <a:solidFill>
                  <a:srgbClr val="E0D6DE"/>
                </a:solidFill>
                <a:latin typeface="Arimo"/>
                <a:ea typeface="Arimo"/>
                <a:cs typeface="Arimo"/>
                <a:sym typeface="Arimo"/>
              </a:rPr>
              <a:t>Seguridad</a:t>
            </a:r>
          </a:p>
        </p:txBody>
      </p:sp>
      <p:sp>
        <p:nvSpPr>
          <p:cNvPr id="12" name="TextBox 12"/>
          <p:cNvSpPr txBox="1"/>
          <p:nvPr/>
        </p:nvSpPr>
        <p:spPr>
          <a:xfrm>
            <a:off x="8089850" y="4499074"/>
            <a:ext cx="8966299" cy="533400"/>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Mejora la seguridad al aislar grupos de usuarios o aplicaciones.</a:t>
            </a:r>
          </a:p>
        </p:txBody>
      </p:sp>
      <p:grpSp>
        <p:nvGrpSpPr>
          <p:cNvPr id="13" name="Group 13"/>
          <p:cNvGrpSpPr/>
          <p:nvPr/>
        </p:nvGrpSpPr>
        <p:grpSpPr>
          <a:xfrm>
            <a:off x="7816155" y="5579864"/>
            <a:ext cx="9513689" cy="1577579"/>
            <a:chOff x="0" y="0"/>
            <a:chExt cx="12684918" cy="2103438"/>
          </a:xfrm>
        </p:grpSpPr>
        <p:sp>
          <p:nvSpPr>
            <p:cNvPr id="14" name="Freeform 14"/>
            <p:cNvSpPr/>
            <p:nvPr/>
          </p:nvSpPr>
          <p:spPr>
            <a:xfrm>
              <a:off x="0" y="0"/>
              <a:ext cx="12684887" cy="2103374"/>
            </a:xfrm>
            <a:custGeom>
              <a:avLst/>
              <a:gdLst/>
              <a:ahLst/>
              <a:cxnLst/>
              <a:rect l="l" t="t" r="r" b="b"/>
              <a:pathLst>
                <a:path w="12684887" h="2103374">
                  <a:moveTo>
                    <a:pt x="0" y="54737"/>
                  </a:moveTo>
                  <a:cubicBezTo>
                    <a:pt x="0" y="24511"/>
                    <a:pt x="24511" y="0"/>
                    <a:pt x="54737" y="0"/>
                  </a:cubicBezTo>
                  <a:lnTo>
                    <a:pt x="12630150" y="0"/>
                  </a:lnTo>
                  <a:cubicBezTo>
                    <a:pt x="12660376" y="0"/>
                    <a:pt x="12684887" y="24511"/>
                    <a:pt x="12684887" y="54737"/>
                  </a:cubicBezTo>
                  <a:lnTo>
                    <a:pt x="12684887" y="2048637"/>
                  </a:lnTo>
                  <a:cubicBezTo>
                    <a:pt x="12684887" y="2078863"/>
                    <a:pt x="12660376" y="2103374"/>
                    <a:pt x="12630150" y="2103374"/>
                  </a:cubicBezTo>
                  <a:lnTo>
                    <a:pt x="54737" y="2103374"/>
                  </a:lnTo>
                  <a:cubicBezTo>
                    <a:pt x="24511" y="2103374"/>
                    <a:pt x="0" y="2078863"/>
                    <a:pt x="0" y="2048637"/>
                  </a:cubicBezTo>
                  <a:close/>
                </a:path>
              </a:pathLst>
            </a:custGeom>
            <a:solidFill>
              <a:srgbClr val="26262B"/>
            </a:solidFill>
          </p:spPr>
          <p:txBody>
            <a:bodyPr/>
            <a:lstStyle/>
            <a:p>
              <a:endParaRPr lang="en-US"/>
            </a:p>
          </p:txBody>
        </p:sp>
      </p:grpSp>
      <p:sp>
        <p:nvSpPr>
          <p:cNvPr id="15" name="TextBox 15"/>
          <p:cNvSpPr txBox="1"/>
          <p:nvPr/>
        </p:nvSpPr>
        <p:spPr>
          <a:xfrm>
            <a:off x="8089850" y="5824984"/>
            <a:ext cx="3422302" cy="456456"/>
          </a:xfrm>
          <a:prstGeom prst="rect">
            <a:avLst/>
          </a:prstGeom>
        </p:spPr>
        <p:txBody>
          <a:bodyPr lIns="0" tIns="0" rIns="0" bIns="0" rtlCol="0" anchor="t">
            <a:spAutoFit/>
          </a:bodyPr>
          <a:lstStyle/>
          <a:p>
            <a:pPr algn="l">
              <a:lnSpc>
                <a:spcPts val="3312"/>
              </a:lnSpc>
            </a:pPr>
            <a:r>
              <a:rPr lang="en-US" sz="2687">
                <a:solidFill>
                  <a:srgbClr val="E0D6DE"/>
                </a:solidFill>
                <a:latin typeface="Arimo"/>
                <a:ea typeface="Arimo"/>
                <a:cs typeface="Arimo"/>
                <a:sym typeface="Arimo"/>
              </a:rPr>
              <a:t>Rendimiento</a:t>
            </a:r>
          </a:p>
        </p:txBody>
      </p:sp>
      <p:sp>
        <p:nvSpPr>
          <p:cNvPr id="16" name="TextBox 16"/>
          <p:cNvSpPr txBox="1"/>
          <p:nvPr/>
        </p:nvSpPr>
        <p:spPr>
          <a:xfrm>
            <a:off x="8089850" y="6350347"/>
            <a:ext cx="8966299" cy="533400"/>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Aumenta el rendimiento al reducir el tráfico innecesario.</a:t>
            </a:r>
          </a:p>
        </p:txBody>
      </p:sp>
      <p:grpSp>
        <p:nvGrpSpPr>
          <p:cNvPr id="17" name="Group 17"/>
          <p:cNvGrpSpPr/>
          <p:nvPr/>
        </p:nvGrpSpPr>
        <p:grpSpPr>
          <a:xfrm>
            <a:off x="7816155" y="7431138"/>
            <a:ext cx="9513689" cy="2015729"/>
            <a:chOff x="0" y="0"/>
            <a:chExt cx="12684918" cy="2687638"/>
          </a:xfrm>
        </p:grpSpPr>
        <p:sp>
          <p:nvSpPr>
            <p:cNvPr id="18" name="Freeform 18"/>
            <p:cNvSpPr/>
            <p:nvPr/>
          </p:nvSpPr>
          <p:spPr>
            <a:xfrm>
              <a:off x="0" y="0"/>
              <a:ext cx="12684887" cy="2687574"/>
            </a:xfrm>
            <a:custGeom>
              <a:avLst/>
              <a:gdLst/>
              <a:ahLst/>
              <a:cxnLst/>
              <a:rect l="l" t="t" r="r" b="b"/>
              <a:pathLst>
                <a:path w="12684887" h="2687574">
                  <a:moveTo>
                    <a:pt x="0" y="54737"/>
                  </a:moveTo>
                  <a:cubicBezTo>
                    <a:pt x="0" y="24511"/>
                    <a:pt x="24511" y="0"/>
                    <a:pt x="54737" y="0"/>
                  </a:cubicBezTo>
                  <a:lnTo>
                    <a:pt x="12630150" y="0"/>
                  </a:lnTo>
                  <a:cubicBezTo>
                    <a:pt x="12660376" y="0"/>
                    <a:pt x="12684887" y="24511"/>
                    <a:pt x="12684887" y="54737"/>
                  </a:cubicBezTo>
                  <a:lnTo>
                    <a:pt x="12684887" y="2632837"/>
                  </a:lnTo>
                  <a:cubicBezTo>
                    <a:pt x="12684887" y="2663063"/>
                    <a:pt x="12660376" y="2687574"/>
                    <a:pt x="12630150" y="2687574"/>
                  </a:cubicBezTo>
                  <a:lnTo>
                    <a:pt x="54737" y="2687574"/>
                  </a:lnTo>
                  <a:cubicBezTo>
                    <a:pt x="24511" y="2687574"/>
                    <a:pt x="0" y="2663063"/>
                    <a:pt x="0" y="2632837"/>
                  </a:cubicBezTo>
                  <a:close/>
                </a:path>
              </a:pathLst>
            </a:custGeom>
            <a:solidFill>
              <a:srgbClr val="26262B"/>
            </a:solidFill>
          </p:spPr>
          <p:txBody>
            <a:bodyPr/>
            <a:lstStyle/>
            <a:p>
              <a:endParaRPr lang="en-US"/>
            </a:p>
          </p:txBody>
        </p:sp>
      </p:grpSp>
      <p:sp>
        <p:nvSpPr>
          <p:cNvPr id="19" name="TextBox 19"/>
          <p:cNvSpPr txBox="1"/>
          <p:nvPr/>
        </p:nvSpPr>
        <p:spPr>
          <a:xfrm>
            <a:off x="8089850" y="7676257"/>
            <a:ext cx="3422302" cy="456456"/>
          </a:xfrm>
          <a:prstGeom prst="rect">
            <a:avLst/>
          </a:prstGeom>
        </p:spPr>
        <p:txBody>
          <a:bodyPr lIns="0" tIns="0" rIns="0" bIns="0" rtlCol="0" anchor="t">
            <a:spAutoFit/>
          </a:bodyPr>
          <a:lstStyle/>
          <a:p>
            <a:pPr algn="l">
              <a:lnSpc>
                <a:spcPts val="3312"/>
              </a:lnSpc>
            </a:pPr>
            <a:r>
              <a:rPr lang="en-US" sz="2687">
                <a:solidFill>
                  <a:srgbClr val="E0D6DE"/>
                </a:solidFill>
                <a:latin typeface="Arimo"/>
                <a:ea typeface="Arimo"/>
                <a:cs typeface="Arimo"/>
                <a:sym typeface="Arimo"/>
              </a:rPr>
              <a:t>Gestión</a:t>
            </a:r>
          </a:p>
        </p:txBody>
      </p:sp>
      <p:sp>
        <p:nvSpPr>
          <p:cNvPr id="20" name="TextBox 20"/>
          <p:cNvSpPr txBox="1"/>
          <p:nvPr/>
        </p:nvSpPr>
        <p:spPr>
          <a:xfrm>
            <a:off x="8089850" y="8201620"/>
            <a:ext cx="8966299" cy="971550"/>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Facilita la gestión de la red al simplificar la administración de dispositivos.</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11430000" y="0"/>
            <a:ext cx="6858000" cy="10288489"/>
          </a:xfrm>
          <a:custGeom>
            <a:avLst/>
            <a:gdLst/>
            <a:ahLst/>
            <a:cxnLst/>
            <a:rect l="l" t="t" r="r" b="b"/>
            <a:pathLst>
              <a:path w="6858000" h="10288489">
                <a:moveTo>
                  <a:pt x="0" y="0"/>
                </a:moveTo>
                <a:lnTo>
                  <a:pt x="6858000" y="0"/>
                </a:lnTo>
                <a:lnTo>
                  <a:pt x="6858000" y="10288489"/>
                </a:lnTo>
                <a:lnTo>
                  <a:pt x="0" y="10288489"/>
                </a:lnTo>
                <a:lnTo>
                  <a:pt x="0" y="0"/>
                </a:lnTo>
                <a:close/>
              </a:path>
            </a:pathLst>
          </a:custGeom>
          <a:blipFill>
            <a:blip r:embed="rId4"/>
            <a:stretch>
              <a:fillRect l="-7" r="-7"/>
            </a:stretch>
          </a:blipFill>
        </p:spPr>
        <p:txBody>
          <a:bodyPr/>
          <a:lstStyle/>
          <a:p>
            <a:endParaRPr lang="en-US"/>
          </a:p>
        </p:txBody>
      </p:sp>
      <p:sp>
        <p:nvSpPr>
          <p:cNvPr id="6" name="TextBox 6"/>
          <p:cNvSpPr txBox="1"/>
          <p:nvPr/>
        </p:nvSpPr>
        <p:spPr>
          <a:xfrm>
            <a:off x="966639" y="702320"/>
            <a:ext cx="9496722" cy="1783556"/>
          </a:xfrm>
          <a:prstGeom prst="rect">
            <a:avLst/>
          </a:prstGeom>
        </p:spPr>
        <p:txBody>
          <a:bodyPr lIns="0" tIns="0" rIns="0" bIns="0" rtlCol="0" anchor="t">
            <a:spAutoFit/>
          </a:bodyPr>
          <a:lstStyle/>
          <a:p>
            <a:pPr algn="l">
              <a:lnSpc>
                <a:spcPts val="6749"/>
              </a:lnSpc>
            </a:pPr>
            <a:r>
              <a:rPr lang="en-US" sz="5374">
                <a:solidFill>
                  <a:srgbClr val="97B8FF"/>
                </a:solidFill>
                <a:latin typeface="Arimo"/>
                <a:ea typeface="Arimo"/>
                <a:cs typeface="Arimo"/>
                <a:sym typeface="Arimo"/>
              </a:rPr>
              <a:t>DMZ (Zona Desmilitarizada)</a:t>
            </a:r>
          </a:p>
        </p:txBody>
      </p:sp>
      <p:sp>
        <p:nvSpPr>
          <p:cNvPr id="7" name="Freeform 7" descr="preencoded.png"/>
          <p:cNvSpPr/>
          <p:nvPr/>
        </p:nvSpPr>
        <p:spPr>
          <a:xfrm>
            <a:off x="966639" y="2900065"/>
            <a:ext cx="1380976" cy="2209651"/>
          </a:xfrm>
          <a:custGeom>
            <a:avLst/>
            <a:gdLst/>
            <a:ahLst/>
            <a:cxnLst/>
            <a:rect l="l" t="t" r="r" b="b"/>
            <a:pathLst>
              <a:path w="1380976" h="2209651">
                <a:moveTo>
                  <a:pt x="0" y="0"/>
                </a:moveTo>
                <a:lnTo>
                  <a:pt x="1380976" y="0"/>
                </a:lnTo>
                <a:lnTo>
                  <a:pt x="1380976" y="2209651"/>
                </a:lnTo>
                <a:lnTo>
                  <a:pt x="0" y="2209651"/>
                </a:lnTo>
                <a:lnTo>
                  <a:pt x="0" y="0"/>
                </a:lnTo>
                <a:close/>
              </a:path>
            </a:pathLst>
          </a:custGeom>
          <a:blipFill>
            <a:blip r:embed="rId5"/>
            <a:stretch>
              <a:fillRect l="-2" r="-2"/>
            </a:stretch>
          </a:blipFill>
        </p:spPr>
        <p:txBody>
          <a:bodyPr/>
          <a:lstStyle/>
          <a:p>
            <a:endParaRPr lang="en-US"/>
          </a:p>
        </p:txBody>
      </p:sp>
      <p:sp>
        <p:nvSpPr>
          <p:cNvPr id="8" name="TextBox 8"/>
          <p:cNvSpPr txBox="1"/>
          <p:nvPr/>
        </p:nvSpPr>
        <p:spPr>
          <a:xfrm>
            <a:off x="2761804" y="3147566"/>
            <a:ext cx="3452664" cy="460176"/>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Firewall Externo</a:t>
            </a:r>
          </a:p>
        </p:txBody>
      </p:sp>
      <p:sp>
        <p:nvSpPr>
          <p:cNvPr id="9" name="TextBox 9"/>
          <p:cNvSpPr txBox="1"/>
          <p:nvPr/>
        </p:nvSpPr>
        <p:spPr>
          <a:xfrm>
            <a:off x="2761804" y="3678139"/>
            <a:ext cx="7701557" cy="537121"/>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Protege la DMZ de Internet.</a:t>
            </a:r>
          </a:p>
        </p:txBody>
      </p:sp>
      <p:sp>
        <p:nvSpPr>
          <p:cNvPr id="10" name="Freeform 10" descr="preencoded.png"/>
          <p:cNvSpPr/>
          <p:nvPr/>
        </p:nvSpPr>
        <p:spPr>
          <a:xfrm>
            <a:off x="966639" y="5109716"/>
            <a:ext cx="1380976" cy="2209651"/>
          </a:xfrm>
          <a:custGeom>
            <a:avLst/>
            <a:gdLst/>
            <a:ahLst/>
            <a:cxnLst/>
            <a:rect l="l" t="t" r="r" b="b"/>
            <a:pathLst>
              <a:path w="1380976" h="2209651">
                <a:moveTo>
                  <a:pt x="0" y="0"/>
                </a:moveTo>
                <a:lnTo>
                  <a:pt x="1380976" y="0"/>
                </a:lnTo>
                <a:lnTo>
                  <a:pt x="1380976" y="2209651"/>
                </a:lnTo>
                <a:lnTo>
                  <a:pt x="0" y="2209651"/>
                </a:lnTo>
                <a:lnTo>
                  <a:pt x="0" y="0"/>
                </a:lnTo>
                <a:close/>
              </a:path>
            </a:pathLst>
          </a:custGeom>
          <a:blipFill>
            <a:blip r:embed="rId6"/>
            <a:stretch>
              <a:fillRect l="-2" r="-2"/>
            </a:stretch>
          </a:blipFill>
        </p:spPr>
        <p:txBody>
          <a:bodyPr/>
          <a:lstStyle/>
          <a:p>
            <a:endParaRPr lang="en-US"/>
          </a:p>
        </p:txBody>
      </p:sp>
      <p:sp>
        <p:nvSpPr>
          <p:cNvPr id="11" name="TextBox 11"/>
          <p:cNvSpPr txBox="1"/>
          <p:nvPr/>
        </p:nvSpPr>
        <p:spPr>
          <a:xfrm>
            <a:off x="2761804" y="5357217"/>
            <a:ext cx="3452664" cy="460176"/>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Firewall Interno</a:t>
            </a:r>
          </a:p>
        </p:txBody>
      </p:sp>
      <p:sp>
        <p:nvSpPr>
          <p:cNvPr id="12" name="TextBox 12"/>
          <p:cNvSpPr txBox="1"/>
          <p:nvPr/>
        </p:nvSpPr>
        <p:spPr>
          <a:xfrm>
            <a:off x="2761804" y="5887790"/>
            <a:ext cx="7701557" cy="537121"/>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Protege la red interna de la DMZ.</a:t>
            </a:r>
          </a:p>
        </p:txBody>
      </p:sp>
      <p:sp>
        <p:nvSpPr>
          <p:cNvPr id="13" name="Freeform 13" descr="preencoded.png"/>
          <p:cNvSpPr/>
          <p:nvPr/>
        </p:nvSpPr>
        <p:spPr>
          <a:xfrm>
            <a:off x="966639" y="7319368"/>
            <a:ext cx="1380976" cy="2209651"/>
          </a:xfrm>
          <a:custGeom>
            <a:avLst/>
            <a:gdLst/>
            <a:ahLst/>
            <a:cxnLst/>
            <a:rect l="l" t="t" r="r" b="b"/>
            <a:pathLst>
              <a:path w="1380976" h="2209651">
                <a:moveTo>
                  <a:pt x="0" y="0"/>
                </a:moveTo>
                <a:lnTo>
                  <a:pt x="1380976" y="0"/>
                </a:lnTo>
                <a:lnTo>
                  <a:pt x="1380976" y="2209651"/>
                </a:lnTo>
                <a:lnTo>
                  <a:pt x="0" y="2209651"/>
                </a:lnTo>
                <a:lnTo>
                  <a:pt x="0" y="0"/>
                </a:lnTo>
                <a:close/>
              </a:path>
            </a:pathLst>
          </a:custGeom>
          <a:blipFill>
            <a:blip r:embed="rId7"/>
            <a:stretch>
              <a:fillRect l="-2" r="-2"/>
            </a:stretch>
          </a:blipFill>
        </p:spPr>
        <p:txBody>
          <a:bodyPr/>
          <a:lstStyle/>
          <a:p>
            <a:endParaRPr lang="en-US"/>
          </a:p>
        </p:txBody>
      </p:sp>
      <p:sp>
        <p:nvSpPr>
          <p:cNvPr id="14" name="TextBox 14"/>
          <p:cNvSpPr txBox="1"/>
          <p:nvPr/>
        </p:nvSpPr>
        <p:spPr>
          <a:xfrm>
            <a:off x="2761804" y="7566869"/>
            <a:ext cx="3706416" cy="460176"/>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Servidores en la DMZ</a:t>
            </a:r>
          </a:p>
        </p:txBody>
      </p:sp>
      <p:sp>
        <p:nvSpPr>
          <p:cNvPr id="15" name="TextBox 15"/>
          <p:cNvSpPr txBox="1"/>
          <p:nvPr/>
        </p:nvSpPr>
        <p:spPr>
          <a:xfrm>
            <a:off x="2761804" y="8097441"/>
            <a:ext cx="7701557" cy="537121"/>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Web, correo, DNS públicos, etc.</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TextBox 5"/>
          <p:cNvSpPr txBox="1"/>
          <p:nvPr/>
        </p:nvSpPr>
        <p:spPr>
          <a:xfrm>
            <a:off x="1080046" y="1462088"/>
            <a:ext cx="7715250" cy="1021556"/>
          </a:xfrm>
          <a:prstGeom prst="rect">
            <a:avLst/>
          </a:prstGeom>
        </p:spPr>
        <p:txBody>
          <a:bodyPr lIns="0" tIns="0" rIns="0" bIns="0" rtlCol="0" anchor="t">
            <a:spAutoFit/>
          </a:bodyPr>
          <a:lstStyle/>
          <a:p>
            <a:pPr algn="l">
              <a:lnSpc>
                <a:spcPts val="7562"/>
              </a:lnSpc>
            </a:pPr>
            <a:r>
              <a:rPr lang="en-US" sz="6062">
                <a:solidFill>
                  <a:srgbClr val="97B8FF"/>
                </a:solidFill>
                <a:latin typeface="Arimo"/>
                <a:ea typeface="Arimo"/>
                <a:cs typeface="Arimo"/>
                <a:sym typeface="Arimo"/>
              </a:rPr>
              <a:t>Gateway</a:t>
            </a:r>
          </a:p>
        </p:txBody>
      </p:sp>
      <p:sp>
        <p:nvSpPr>
          <p:cNvPr id="6" name="TextBox 6"/>
          <p:cNvSpPr txBox="1"/>
          <p:nvPr/>
        </p:nvSpPr>
        <p:spPr>
          <a:xfrm>
            <a:off x="1080046" y="3226445"/>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Capa de Aplicación</a:t>
            </a:r>
          </a:p>
        </p:txBody>
      </p:sp>
      <p:sp>
        <p:nvSpPr>
          <p:cNvPr id="7" name="TextBox 7"/>
          <p:cNvSpPr txBox="1"/>
          <p:nvPr/>
        </p:nvSpPr>
        <p:spPr>
          <a:xfrm>
            <a:off x="1080046" y="3940969"/>
            <a:ext cx="4873526" cy="3067645"/>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Traducen entre protocolos de aplicación, por ejemplo, HTTP, FTP, SMTP, etc. Permiten que los dispositivos en diferentes redes se comuniquen sin importar el protocolo que usan.</a:t>
            </a:r>
          </a:p>
        </p:txBody>
      </p:sp>
      <p:sp>
        <p:nvSpPr>
          <p:cNvPr id="8" name="TextBox 8"/>
          <p:cNvSpPr txBox="1"/>
          <p:nvPr/>
        </p:nvSpPr>
        <p:spPr>
          <a:xfrm>
            <a:off x="6715869" y="3226445"/>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Capa de Transporte</a:t>
            </a:r>
          </a:p>
        </p:txBody>
      </p:sp>
      <p:sp>
        <p:nvSpPr>
          <p:cNvPr id="9" name="TextBox 9"/>
          <p:cNvSpPr txBox="1"/>
          <p:nvPr/>
        </p:nvSpPr>
        <p:spPr>
          <a:xfrm>
            <a:off x="6715869" y="3940969"/>
            <a:ext cx="4873526" cy="4549080"/>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Convierten entre TCP y UDP, que son protocolos de transporte diferentes. TCP es un protocolo orientado a la conexión, mientras que UDP es un protocolo no orientado a la conexión. Los gateways aseguran que los datos se transmitan correctamente entre las redes.</a:t>
            </a:r>
          </a:p>
        </p:txBody>
      </p:sp>
      <p:sp>
        <p:nvSpPr>
          <p:cNvPr id="10" name="TextBox 10"/>
          <p:cNvSpPr txBox="1"/>
          <p:nvPr/>
        </p:nvSpPr>
        <p:spPr>
          <a:xfrm>
            <a:off x="12351692" y="3226445"/>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Capa de Red</a:t>
            </a:r>
          </a:p>
        </p:txBody>
      </p:sp>
      <p:sp>
        <p:nvSpPr>
          <p:cNvPr id="11" name="TextBox 11"/>
          <p:cNvSpPr txBox="1"/>
          <p:nvPr/>
        </p:nvSpPr>
        <p:spPr>
          <a:xfrm>
            <a:off x="12351692" y="3940969"/>
            <a:ext cx="4873526" cy="3561457"/>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Conectan redes con diferentes protocolos de enrutamiento, como IPv4 e IPv6. Esto permite que los dispositivos en diferentes redes se comuniquen entre sí, incluso si utilizan diferentes protocolos de red.</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786836" y="844451"/>
            <a:ext cx="9572327" cy="1725216"/>
          </a:xfrm>
          <a:prstGeom prst="rect">
            <a:avLst/>
          </a:prstGeom>
        </p:spPr>
        <p:txBody>
          <a:bodyPr lIns="0" tIns="0" rIns="0" bIns="0" rtlCol="0" anchor="t">
            <a:spAutoFit/>
          </a:bodyPr>
          <a:lstStyle/>
          <a:p>
            <a:pPr algn="l">
              <a:lnSpc>
                <a:spcPts val="6500"/>
              </a:lnSpc>
            </a:pPr>
            <a:r>
              <a:rPr lang="en-US" sz="5187">
                <a:solidFill>
                  <a:srgbClr val="97B8FF"/>
                </a:solidFill>
                <a:latin typeface="Arimo"/>
                <a:ea typeface="Arimo"/>
                <a:cs typeface="Arimo"/>
                <a:sym typeface="Arimo"/>
              </a:rPr>
              <a:t>Network Load Balancing (NLB)</a:t>
            </a:r>
          </a:p>
        </p:txBody>
      </p:sp>
      <p:grpSp>
        <p:nvGrpSpPr>
          <p:cNvPr id="7" name="Group 7"/>
          <p:cNvGrpSpPr/>
          <p:nvPr/>
        </p:nvGrpSpPr>
        <p:grpSpPr>
          <a:xfrm>
            <a:off x="7786836" y="3266331"/>
            <a:ext cx="597099" cy="597099"/>
            <a:chOff x="0" y="0"/>
            <a:chExt cx="796132" cy="796132"/>
          </a:xfrm>
        </p:grpSpPr>
        <p:sp>
          <p:nvSpPr>
            <p:cNvPr id="8" name="Freeform 8"/>
            <p:cNvSpPr/>
            <p:nvPr/>
          </p:nvSpPr>
          <p:spPr>
            <a:xfrm>
              <a:off x="0" y="0"/>
              <a:ext cx="796163" cy="796163"/>
            </a:xfrm>
            <a:custGeom>
              <a:avLst/>
              <a:gdLst/>
              <a:ahLst/>
              <a:cxnLst/>
              <a:rect l="l" t="t" r="r" b="b"/>
              <a:pathLst>
                <a:path w="796163" h="796163">
                  <a:moveTo>
                    <a:pt x="0" y="53086"/>
                  </a:moveTo>
                  <a:cubicBezTo>
                    <a:pt x="0" y="23749"/>
                    <a:pt x="23749" y="0"/>
                    <a:pt x="53086" y="0"/>
                  </a:cubicBezTo>
                  <a:lnTo>
                    <a:pt x="743077" y="0"/>
                  </a:lnTo>
                  <a:cubicBezTo>
                    <a:pt x="772414" y="0"/>
                    <a:pt x="796163" y="23749"/>
                    <a:pt x="796163" y="53086"/>
                  </a:cubicBezTo>
                  <a:lnTo>
                    <a:pt x="796163" y="743077"/>
                  </a:lnTo>
                  <a:cubicBezTo>
                    <a:pt x="796163" y="772414"/>
                    <a:pt x="772414" y="796163"/>
                    <a:pt x="743077" y="796163"/>
                  </a:cubicBezTo>
                  <a:lnTo>
                    <a:pt x="53086" y="796163"/>
                  </a:lnTo>
                  <a:cubicBezTo>
                    <a:pt x="23749" y="796163"/>
                    <a:pt x="0" y="772414"/>
                    <a:pt x="0" y="743077"/>
                  </a:cubicBezTo>
                  <a:close/>
                </a:path>
              </a:pathLst>
            </a:custGeom>
            <a:solidFill>
              <a:srgbClr val="26262B"/>
            </a:solidFill>
          </p:spPr>
          <p:txBody>
            <a:bodyPr/>
            <a:lstStyle/>
            <a:p>
              <a:endParaRPr lang="en-US"/>
            </a:p>
          </p:txBody>
        </p:sp>
      </p:grpSp>
      <p:sp>
        <p:nvSpPr>
          <p:cNvPr id="9" name="TextBox 9"/>
          <p:cNvSpPr txBox="1"/>
          <p:nvPr/>
        </p:nvSpPr>
        <p:spPr>
          <a:xfrm>
            <a:off x="8001149" y="3403848"/>
            <a:ext cx="168474" cy="360015"/>
          </a:xfrm>
          <a:prstGeom prst="rect">
            <a:avLst/>
          </a:prstGeom>
        </p:spPr>
        <p:txBody>
          <a:bodyPr lIns="0" tIns="0" rIns="0" bIns="0" rtlCol="0" anchor="t">
            <a:spAutoFit/>
          </a:bodyPr>
          <a:lstStyle/>
          <a:p>
            <a:pPr algn="ctr">
              <a:lnSpc>
                <a:spcPts val="3125"/>
              </a:lnSpc>
            </a:pPr>
            <a:r>
              <a:rPr lang="en-US" sz="3125">
                <a:solidFill>
                  <a:srgbClr val="E0D6DE"/>
                </a:solidFill>
                <a:latin typeface="Arimo"/>
                <a:ea typeface="Arimo"/>
                <a:cs typeface="Arimo"/>
                <a:sym typeface="Arimo"/>
              </a:rPr>
              <a:t>1</a:t>
            </a:r>
          </a:p>
        </p:txBody>
      </p:sp>
      <p:sp>
        <p:nvSpPr>
          <p:cNvPr id="10" name="TextBox 10"/>
          <p:cNvSpPr txBox="1"/>
          <p:nvPr/>
        </p:nvSpPr>
        <p:spPr>
          <a:xfrm>
            <a:off x="8649295" y="3237756"/>
            <a:ext cx="3710285" cy="443210"/>
          </a:xfrm>
          <a:prstGeom prst="rect">
            <a:avLst/>
          </a:prstGeom>
        </p:spPr>
        <p:txBody>
          <a:bodyPr lIns="0" tIns="0" rIns="0" bIns="0" rtlCol="0" anchor="t">
            <a:spAutoFit/>
          </a:bodyPr>
          <a:lstStyle/>
          <a:p>
            <a:pPr algn="l">
              <a:lnSpc>
                <a:spcPts val="3250"/>
              </a:lnSpc>
            </a:pPr>
            <a:r>
              <a:rPr lang="en-US" sz="2562">
                <a:solidFill>
                  <a:srgbClr val="E0D6DE"/>
                </a:solidFill>
                <a:latin typeface="Arimo"/>
                <a:ea typeface="Arimo"/>
                <a:cs typeface="Arimo"/>
                <a:sym typeface="Arimo"/>
              </a:rPr>
              <a:t>Distribución de Carga</a:t>
            </a:r>
          </a:p>
        </p:txBody>
      </p:sp>
      <p:sp>
        <p:nvSpPr>
          <p:cNvPr id="11" name="TextBox 11"/>
          <p:cNvSpPr txBox="1"/>
          <p:nvPr/>
        </p:nvSpPr>
        <p:spPr>
          <a:xfrm>
            <a:off x="8649295" y="3744962"/>
            <a:ext cx="8709869" cy="519708"/>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Distribuye el tráfico entrante entre los servidores del clúster.</a:t>
            </a:r>
          </a:p>
        </p:txBody>
      </p:sp>
      <p:grpSp>
        <p:nvGrpSpPr>
          <p:cNvPr id="12" name="Group 12"/>
          <p:cNvGrpSpPr/>
          <p:nvPr/>
        </p:nvGrpSpPr>
        <p:grpSpPr>
          <a:xfrm>
            <a:off x="7786836" y="4828580"/>
            <a:ext cx="597099" cy="597099"/>
            <a:chOff x="0" y="0"/>
            <a:chExt cx="796132" cy="796132"/>
          </a:xfrm>
        </p:grpSpPr>
        <p:sp>
          <p:nvSpPr>
            <p:cNvPr id="13" name="Freeform 13"/>
            <p:cNvSpPr/>
            <p:nvPr/>
          </p:nvSpPr>
          <p:spPr>
            <a:xfrm>
              <a:off x="0" y="0"/>
              <a:ext cx="796163" cy="796163"/>
            </a:xfrm>
            <a:custGeom>
              <a:avLst/>
              <a:gdLst/>
              <a:ahLst/>
              <a:cxnLst/>
              <a:rect l="l" t="t" r="r" b="b"/>
              <a:pathLst>
                <a:path w="796163" h="796163">
                  <a:moveTo>
                    <a:pt x="0" y="53086"/>
                  </a:moveTo>
                  <a:cubicBezTo>
                    <a:pt x="0" y="23749"/>
                    <a:pt x="23749" y="0"/>
                    <a:pt x="53086" y="0"/>
                  </a:cubicBezTo>
                  <a:lnTo>
                    <a:pt x="743077" y="0"/>
                  </a:lnTo>
                  <a:cubicBezTo>
                    <a:pt x="772414" y="0"/>
                    <a:pt x="796163" y="23749"/>
                    <a:pt x="796163" y="53086"/>
                  </a:cubicBezTo>
                  <a:lnTo>
                    <a:pt x="796163" y="743077"/>
                  </a:lnTo>
                  <a:cubicBezTo>
                    <a:pt x="796163" y="772414"/>
                    <a:pt x="772414" y="796163"/>
                    <a:pt x="743077" y="796163"/>
                  </a:cubicBezTo>
                  <a:lnTo>
                    <a:pt x="53086" y="796163"/>
                  </a:lnTo>
                  <a:cubicBezTo>
                    <a:pt x="23749" y="796163"/>
                    <a:pt x="0" y="772414"/>
                    <a:pt x="0" y="743077"/>
                  </a:cubicBezTo>
                  <a:close/>
                </a:path>
              </a:pathLst>
            </a:custGeom>
            <a:solidFill>
              <a:srgbClr val="26262B"/>
            </a:solidFill>
          </p:spPr>
          <p:txBody>
            <a:bodyPr/>
            <a:lstStyle/>
            <a:p>
              <a:endParaRPr lang="en-US"/>
            </a:p>
          </p:txBody>
        </p:sp>
      </p:grpSp>
      <p:sp>
        <p:nvSpPr>
          <p:cNvPr id="14" name="TextBox 14"/>
          <p:cNvSpPr txBox="1"/>
          <p:nvPr/>
        </p:nvSpPr>
        <p:spPr>
          <a:xfrm>
            <a:off x="7961411" y="4966098"/>
            <a:ext cx="247947" cy="360015"/>
          </a:xfrm>
          <a:prstGeom prst="rect">
            <a:avLst/>
          </a:prstGeom>
        </p:spPr>
        <p:txBody>
          <a:bodyPr lIns="0" tIns="0" rIns="0" bIns="0" rtlCol="0" anchor="t">
            <a:spAutoFit/>
          </a:bodyPr>
          <a:lstStyle/>
          <a:p>
            <a:pPr algn="ctr">
              <a:lnSpc>
                <a:spcPts val="3125"/>
              </a:lnSpc>
            </a:pPr>
            <a:r>
              <a:rPr lang="en-US" sz="3125">
                <a:solidFill>
                  <a:srgbClr val="E0D6DE"/>
                </a:solidFill>
                <a:latin typeface="Arimo"/>
                <a:ea typeface="Arimo"/>
                <a:cs typeface="Arimo"/>
                <a:sym typeface="Arimo"/>
              </a:rPr>
              <a:t>2</a:t>
            </a:r>
          </a:p>
        </p:txBody>
      </p:sp>
      <p:sp>
        <p:nvSpPr>
          <p:cNvPr id="15" name="TextBox 15"/>
          <p:cNvSpPr txBox="1"/>
          <p:nvPr/>
        </p:nvSpPr>
        <p:spPr>
          <a:xfrm>
            <a:off x="8649295" y="4800005"/>
            <a:ext cx="3317676" cy="443210"/>
          </a:xfrm>
          <a:prstGeom prst="rect">
            <a:avLst/>
          </a:prstGeom>
        </p:spPr>
        <p:txBody>
          <a:bodyPr lIns="0" tIns="0" rIns="0" bIns="0" rtlCol="0" anchor="t">
            <a:spAutoFit/>
          </a:bodyPr>
          <a:lstStyle/>
          <a:p>
            <a:pPr algn="l">
              <a:lnSpc>
                <a:spcPts val="3250"/>
              </a:lnSpc>
            </a:pPr>
            <a:r>
              <a:rPr lang="en-US" sz="2562">
                <a:solidFill>
                  <a:srgbClr val="E0D6DE"/>
                </a:solidFill>
                <a:latin typeface="Arimo"/>
                <a:ea typeface="Arimo"/>
                <a:cs typeface="Arimo"/>
                <a:sym typeface="Arimo"/>
              </a:rPr>
              <a:t>Afinidad de Sesión</a:t>
            </a:r>
          </a:p>
        </p:txBody>
      </p:sp>
      <p:sp>
        <p:nvSpPr>
          <p:cNvPr id="16" name="TextBox 16"/>
          <p:cNvSpPr txBox="1"/>
          <p:nvPr/>
        </p:nvSpPr>
        <p:spPr>
          <a:xfrm>
            <a:off x="8649295" y="5307211"/>
            <a:ext cx="8709869" cy="944166"/>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Mantiene las conexiones a servidores específicos para una mejor experiencia.</a:t>
            </a:r>
          </a:p>
        </p:txBody>
      </p:sp>
      <p:grpSp>
        <p:nvGrpSpPr>
          <p:cNvPr id="17" name="Group 17"/>
          <p:cNvGrpSpPr/>
          <p:nvPr/>
        </p:nvGrpSpPr>
        <p:grpSpPr>
          <a:xfrm>
            <a:off x="7786836" y="6815286"/>
            <a:ext cx="597099" cy="597099"/>
            <a:chOff x="0" y="0"/>
            <a:chExt cx="796132" cy="796132"/>
          </a:xfrm>
        </p:grpSpPr>
        <p:sp>
          <p:nvSpPr>
            <p:cNvPr id="18" name="Freeform 18"/>
            <p:cNvSpPr/>
            <p:nvPr/>
          </p:nvSpPr>
          <p:spPr>
            <a:xfrm>
              <a:off x="0" y="0"/>
              <a:ext cx="796163" cy="796163"/>
            </a:xfrm>
            <a:custGeom>
              <a:avLst/>
              <a:gdLst/>
              <a:ahLst/>
              <a:cxnLst/>
              <a:rect l="l" t="t" r="r" b="b"/>
              <a:pathLst>
                <a:path w="796163" h="796163">
                  <a:moveTo>
                    <a:pt x="0" y="53086"/>
                  </a:moveTo>
                  <a:cubicBezTo>
                    <a:pt x="0" y="23749"/>
                    <a:pt x="23749" y="0"/>
                    <a:pt x="53086" y="0"/>
                  </a:cubicBezTo>
                  <a:lnTo>
                    <a:pt x="743077" y="0"/>
                  </a:lnTo>
                  <a:cubicBezTo>
                    <a:pt x="772414" y="0"/>
                    <a:pt x="796163" y="23749"/>
                    <a:pt x="796163" y="53086"/>
                  </a:cubicBezTo>
                  <a:lnTo>
                    <a:pt x="796163" y="743077"/>
                  </a:lnTo>
                  <a:cubicBezTo>
                    <a:pt x="796163" y="772414"/>
                    <a:pt x="772414" y="796163"/>
                    <a:pt x="743077" y="796163"/>
                  </a:cubicBezTo>
                  <a:lnTo>
                    <a:pt x="53086" y="796163"/>
                  </a:lnTo>
                  <a:cubicBezTo>
                    <a:pt x="23749" y="796163"/>
                    <a:pt x="0" y="772414"/>
                    <a:pt x="0" y="743077"/>
                  </a:cubicBezTo>
                  <a:close/>
                </a:path>
              </a:pathLst>
            </a:custGeom>
            <a:solidFill>
              <a:srgbClr val="26262B"/>
            </a:solidFill>
          </p:spPr>
          <p:txBody>
            <a:bodyPr/>
            <a:lstStyle/>
            <a:p>
              <a:endParaRPr lang="en-US"/>
            </a:p>
          </p:txBody>
        </p:sp>
      </p:grpSp>
      <p:sp>
        <p:nvSpPr>
          <p:cNvPr id="19" name="TextBox 19"/>
          <p:cNvSpPr txBox="1"/>
          <p:nvPr/>
        </p:nvSpPr>
        <p:spPr>
          <a:xfrm>
            <a:off x="7962008" y="6952804"/>
            <a:ext cx="246758" cy="360015"/>
          </a:xfrm>
          <a:prstGeom prst="rect">
            <a:avLst/>
          </a:prstGeom>
        </p:spPr>
        <p:txBody>
          <a:bodyPr lIns="0" tIns="0" rIns="0" bIns="0" rtlCol="0" anchor="t">
            <a:spAutoFit/>
          </a:bodyPr>
          <a:lstStyle/>
          <a:p>
            <a:pPr algn="ctr">
              <a:lnSpc>
                <a:spcPts val="3125"/>
              </a:lnSpc>
            </a:pPr>
            <a:r>
              <a:rPr lang="en-US" sz="3125">
                <a:solidFill>
                  <a:srgbClr val="E0D6DE"/>
                </a:solidFill>
                <a:latin typeface="Arimo"/>
                <a:ea typeface="Arimo"/>
                <a:cs typeface="Arimo"/>
                <a:sym typeface="Arimo"/>
              </a:rPr>
              <a:t>3</a:t>
            </a:r>
          </a:p>
        </p:txBody>
      </p:sp>
      <p:sp>
        <p:nvSpPr>
          <p:cNvPr id="20" name="TextBox 20"/>
          <p:cNvSpPr txBox="1"/>
          <p:nvPr/>
        </p:nvSpPr>
        <p:spPr>
          <a:xfrm>
            <a:off x="8649295" y="6786711"/>
            <a:ext cx="3317676" cy="443210"/>
          </a:xfrm>
          <a:prstGeom prst="rect">
            <a:avLst/>
          </a:prstGeom>
        </p:spPr>
        <p:txBody>
          <a:bodyPr lIns="0" tIns="0" rIns="0" bIns="0" rtlCol="0" anchor="t">
            <a:spAutoFit/>
          </a:bodyPr>
          <a:lstStyle/>
          <a:p>
            <a:pPr algn="l">
              <a:lnSpc>
                <a:spcPts val="3250"/>
              </a:lnSpc>
            </a:pPr>
            <a:r>
              <a:rPr lang="en-US" sz="2562">
                <a:solidFill>
                  <a:srgbClr val="E0D6DE"/>
                </a:solidFill>
                <a:latin typeface="Arimo"/>
                <a:ea typeface="Arimo"/>
                <a:cs typeface="Arimo"/>
                <a:sym typeface="Arimo"/>
              </a:rPr>
              <a:t>Detección de Fallos</a:t>
            </a:r>
          </a:p>
        </p:txBody>
      </p:sp>
      <p:sp>
        <p:nvSpPr>
          <p:cNvPr id="21" name="TextBox 21"/>
          <p:cNvSpPr txBox="1"/>
          <p:nvPr/>
        </p:nvSpPr>
        <p:spPr>
          <a:xfrm>
            <a:off x="8649295" y="7293917"/>
            <a:ext cx="8709869" cy="519708"/>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Redistribuye automáticamente el tráfico en caso de fallos.</a:t>
            </a:r>
          </a:p>
        </p:txBody>
      </p:sp>
      <p:grpSp>
        <p:nvGrpSpPr>
          <p:cNvPr id="22" name="Group 22"/>
          <p:cNvGrpSpPr/>
          <p:nvPr/>
        </p:nvGrpSpPr>
        <p:grpSpPr>
          <a:xfrm>
            <a:off x="7786836" y="8377535"/>
            <a:ext cx="597099" cy="597099"/>
            <a:chOff x="0" y="0"/>
            <a:chExt cx="796132" cy="796132"/>
          </a:xfrm>
        </p:grpSpPr>
        <p:sp>
          <p:nvSpPr>
            <p:cNvPr id="23" name="Freeform 23"/>
            <p:cNvSpPr/>
            <p:nvPr/>
          </p:nvSpPr>
          <p:spPr>
            <a:xfrm>
              <a:off x="0" y="0"/>
              <a:ext cx="796163" cy="796163"/>
            </a:xfrm>
            <a:custGeom>
              <a:avLst/>
              <a:gdLst/>
              <a:ahLst/>
              <a:cxnLst/>
              <a:rect l="l" t="t" r="r" b="b"/>
              <a:pathLst>
                <a:path w="796163" h="796163">
                  <a:moveTo>
                    <a:pt x="0" y="53086"/>
                  </a:moveTo>
                  <a:cubicBezTo>
                    <a:pt x="0" y="23749"/>
                    <a:pt x="23749" y="0"/>
                    <a:pt x="53086" y="0"/>
                  </a:cubicBezTo>
                  <a:lnTo>
                    <a:pt x="743077" y="0"/>
                  </a:lnTo>
                  <a:cubicBezTo>
                    <a:pt x="772414" y="0"/>
                    <a:pt x="796163" y="23749"/>
                    <a:pt x="796163" y="53086"/>
                  </a:cubicBezTo>
                  <a:lnTo>
                    <a:pt x="796163" y="743077"/>
                  </a:lnTo>
                  <a:cubicBezTo>
                    <a:pt x="796163" y="772414"/>
                    <a:pt x="772414" y="796163"/>
                    <a:pt x="743077" y="796163"/>
                  </a:cubicBezTo>
                  <a:lnTo>
                    <a:pt x="53086" y="796163"/>
                  </a:lnTo>
                  <a:cubicBezTo>
                    <a:pt x="23749" y="796163"/>
                    <a:pt x="0" y="772414"/>
                    <a:pt x="0" y="743077"/>
                  </a:cubicBezTo>
                  <a:close/>
                </a:path>
              </a:pathLst>
            </a:custGeom>
            <a:solidFill>
              <a:srgbClr val="26262B"/>
            </a:solidFill>
          </p:spPr>
          <p:txBody>
            <a:bodyPr/>
            <a:lstStyle/>
            <a:p>
              <a:endParaRPr lang="en-US"/>
            </a:p>
          </p:txBody>
        </p:sp>
      </p:grpSp>
      <p:sp>
        <p:nvSpPr>
          <p:cNvPr id="24" name="TextBox 24"/>
          <p:cNvSpPr txBox="1"/>
          <p:nvPr/>
        </p:nvSpPr>
        <p:spPr>
          <a:xfrm>
            <a:off x="7955608" y="8515052"/>
            <a:ext cx="259556" cy="360015"/>
          </a:xfrm>
          <a:prstGeom prst="rect">
            <a:avLst/>
          </a:prstGeom>
        </p:spPr>
        <p:txBody>
          <a:bodyPr lIns="0" tIns="0" rIns="0" bIns="0" rtlCol="0" anchor="t">
            <a:spAutoFit/>
          </a:bodyPr>
          <a:lstStyle/>
          <a:p>
            <a:pPr algn="ctr">
              <a:lnSpc>
                <a:spcPts val="3125"/>
              </a:lnSpc>
            </a:pPr>
            <a:r>
              <a:rPr lang="en-US" sz="3125">
                <a:solidFill>
                  <a:srgbClr val="E0D6DE"/>
                </a:solidFill>
                <a:latin typeface="Arimo"/>
                <a:ea typeface="Arimo"/>
                <a:cs typeface="Arimo"/>
                <a:sym typeface="Arimo"/>
              </a:rPr>
              <a:t>4</a:t>
            </a:r>
          </a:p>
        </p:txBody>
      </p:sp>
      <p:sp>
        <p:nvSpPr>
          <p:cNvPr id="25" name="TextBox 25"/>
          <p:cNvSpPr txBox="1"/>
          <p:nvPr/>
        </p:nvSpPr>
        <p:spPr>
          <a:xfrm>
            <a:off x="8649295" y="8348960"/>
            <a:ext cx="4930080" cy="443210"/>
          </a:xfrm>
          <a:prstGeom prst="rect">
            <a:avLst/>
          </a:prstGeom>
        </p:spPr>
        <p:txBody>
          <a:bodyPr lIns="0" tIns="0" rIns="0" bIns="0" rtlCol="0" anchor="t">
            <a:spAutoFit/>
          </a:bodyPr>
          <a:lstStyle/>
          <a:p>
            <a:pPr algn="l">
              <a:lnSpc>
                <a:spcPts val="3250"/>
              </a:lnSpc>
            </a:pPr>
            <a:r>
              <a:rPr lang="en-US" sz="2562">
                <a:solidFill>
                  <a:srgbClr val="E0D6DE"/>
                </a:solidFill>
                <a:latin typeface="Arimo"/>
                <a:ea typeface="Arimo"/>
                <a:cs typeface="Arimo"/>
                <a:sym typeface="Arimo"/>
              </a:rPr>
              <a:t>Soporte para Múltiples Sitios</a:t>
            </a:r>
          </a:p>
        </p:txBody>
      </p:sp>
      <p:sp>
        <p:nvSpPr>
          <p:cNvPr id="26" name="TextBox 26"/>
          <p:cNvSpPr txBox="1"/>
          <p:nvPr/>
        </p:nvSpPr>
        <p:spPr>
          <a:xfrm>
            <a:off x="8649295" y="8856166"/>
            <a:ext cx="8709869" cy="519708"/>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Permite la gestión de múltiples sitios y direcciones IP virtuales.</a:t>
            </a:r>
          </a:p>
        </p:txBody>
      </p:sp>
    </p:spTree>
  </p:cSld>
  <p:clrMapOvr>
    <a:masterClrMapping/>
  </p:clrMapOvr>
  <p:transition spd="med">
    <p:cover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754987" y="890587"/>
            <a:ext cx="6407944" cy="848618"/>
          </a:xfrm>
          <a:prstGeom prst="rect">
            <a:avLst/>
          </a:prstGeom>
        </p:spPr>
        <p:txBody>
          <a:bodyPr lIns="0" tIns="0" rIns="0" bIns="0" rtlCol="0" anchor="t">
            <a:spAutoFit/>
          </a:bodyPr>
          <a:lstStyle/>
          <a:p>
            <a:pPr algn="l">
              <a:lnSpc>
                <a:spcPts val="6249"/>
              </a:lnSpc>
            </a:pPr>
            <a:r>
              <a:rPr lang="en-US" sz="4999">
                <a:solidFill>
                  <a:srgbClr val="97B8FF"/>
                </a:solidFill>
                <a:latin typeface="Arimo"/>
                <a:ea typeface="Arimo"/>
                <a:cs typeface="Arimo"/>
                <a:sym typeface="Arimo"/>
              </a:rPr>
              <a:t>Tipos de Enlace</a:t>
            </a:r>
          </a:p>
        </p:txBody>
      </p:sp>
      <p:grpSp>
        <p:nvGrpSpPr>
          <p:cNvPr id="7" name="Group 7"/>
          <p:cNvGrpSpPr/>
          <p:nvPr/>
        </p:nvGrpSpPr>
        <p:grpSpPr>
          <a:xfrm>
            <a:off x="7750225" y="2118866"/>
            <a:ext cx="9645551" cy="7234535"/>
            <a:chOff x="0" y="0"/>
            <a:chExt cx="12860735" cy="9646047"/>
          </a:xfrm>
        </p:grpSpPr>
        <p:sp>
          <p:nvSpPr>
            <p:cNvPr id="8" name="Freeform 8"/>
            <p:cNvSpPr/>
            <p:nvPr/>
          </p:nvSpPr>
          <p:spPr>
            <a:xfrm>
              <a:off x="0" y="0"/>
              <a:ext cx="12860782" cy="9646158"/>
            </a:xfrm>
            <a:custGeom>
              <a:avLst/>
              <a:gdLst/>
              <a:ahLst/>
              <a:cxnLst/>
              <a:rect l="l" t="t" r="r" b="b"/>
              <a:pathLst>
                <a:path w="12860782" h="9646158">
                  <a:moveTo>
                    <a:pt x="0" y="57658"/>
                  </a:moveTo>
                  <a:cubicBezTo>
                    <a:pt x="0" y="25781"/>
                    <a:pt x="25781" y="0"/>
                    <a:pt x="57658" y="0"/>
                  </a:cubicBezTo>
                  <a:lnTo>
                    <a:pt x="12803124" y="0"/>
                  </a:lnTo>
                  <a:lnTo>
                    <a:pt x="12803124" y="6350"/>
                  </a:lnTo>
                  <a:lnTo>
                    <a:pt x="12803124" y="0"/>
                  </a:lnTo>
                  <a:cubicBezTo>
                    <a:pt x="12835001" y="0"/>
                    <a:pt x="12860782" y="25781"/>
                    <a:pt x="12860782" y="57658"/>
                  </a:cubicBezTo>
                  <a:lnTo>
                    <a:pt x="12854432" y="57658"/>
                  </a:lnTo>
                  <a:lnTo>
                    <a:pt x="12860782" y="57658"/>
                  </a:lnTo>
                  <a:lnTo>
                    <a:pt x="12860782" y="9588500"/>
                  </a:lnTo>
                  <a:lnTo>
                    <a:pt x="12854432" y="9588500"/>
                  </a:lnTo>
                  <a:lnTo>
                    <a:pt x="12860782" y="9588500"/>
                  </a:lnTo>
                  <a:cubicBezTo>
                    <a:pt x="12860782" y="9620250"/>
                    <a:pt x="12835001" y="9646158"/>
                    <a:pt x="12803124" y="9646158"/>
                  </a:cubicBezTo>
                  <a:lnTo>
                    <a:pt x="12803124" y="9639808"/>
                  </a:lnTo>
                  <a:lnTo>
                    <a:pt x="12803124" y="9646158"/>
                  </a:lnTo>
                  <a:lnTo>
                    <a:pt x="57658" y="9646158"/>
                  </a:lnTo>
                  <a:lnTo>
                    <a:pt x="57658" y="9639808"/>
                  </a:lnTo>
                  <a:lnTo>
                    <a:pt x="57658" y="9646158"/>
                  </a:lnTo>
                  <a:cubicBezTo>
                    <a:pt x="25781" y="9646031"/>
                    <a:pt x="0" y="9620250"/>
                    <a:pt x="0" y="9588500"/>
                  </a:cubicBezTo>
                  <a:lnTo>
                    <a:pt x="0" y="57658"/>
                  </a:lnTo>
                  <a:lnTo>
                    <a:pt x="6350" y="57658"/>
                  </a:lnTo>
                  <a:lnTo>
                    <a:pt x="0" y="57658"/>
                  </a:lnTo>
                  <a:moveTo>
                    <a:pt x="12700" y="57658"/>
                  </a:moveTo>
                  <a:lnTo>
                    <a:pt x="12700" y="9588500"/>
                  </a:lnTo>
                  <a:lnTo>
                    <a:pt x="6350" y="9588500"/>
                  </a:lnTo>
                  <a:lnTo>
                    <a:pt x="12700" y="9588500"/>
                  </a:lnTo>
                  <a:cubicBezTo>
                    <a:pt x="12700" y="9613265"/>
                    <a:pt x="32766" y="9633458"/>
                    <a:pt x="57658" y="9633458"/>
                  </a:cubicBezTo>
                  <a:lnTo>
                    <a:pt x="12803124" y="9633458"/>
                  </a:lnTo>
                  <a:cubicBezTo>
                    <a:pt x="12827889" y="9633458"/>
                    <a:pt x="12848082" y="9613392"/>
                    <a:pt x="12848082" y="9588500"/>
                  </a:cubicBezTo>
                  <a:lnTo>
                    <a:pt x="12848082" y="57658"/>
                  </a:lnTo>
                  <a:cubicBezTo>
                    <a:pt x="12848082" y="32893"/>
                    <a:pt x="12828016" y="12700"/>
                    <a:pt x="12803124" y="12700"/>
                  </a:cubicBezTo>
                  <a:lnTo>
                    <a:pt x="57658" y="12700"/>
                  </a:lnTo>
                  <a:lnTo>
                    <a:pt x="57658" y="6350"/>
                  </a:lnTo>
                  <a:lnTo>
                    <a:pt x="57658" y="12700"/>
                  </a:lnTo>
                  <a:cubicBezTo>
                    <a:pt x="32766" y="12700"/>
                    <a:pt x="12700" y="32766"/>
                    <a:pt x="12700" y="57658"/>
                  </a:cubicBezTo>
                  <a:close/>
                </a:path>
              </a:pathLst>
            </a:custGeom>
            <a:solidFill>
              <a:srgbClr val="FFFFFF">
                <a:alpha val="23922"/>
              </a:srgbClr>
            </a:solidFill>
          </p:spPr>
          <p:txBody>
            <a:bodyPr/>
            <a:lstStyle/>
            <a:p>
              <a:endParaRPr lang="en-US"/>
            </a:p>
          </p:txBody>
        </p:sp>
      </p:grpSp>
      <p:grpSp>
        <p:nvGrpSpPr>
          <p:cNvPr id="9" name="Group 9"/>
          <p:cNvGrpSpPr/>
          <p:nvPr/>
        </p:nvGrpSpPr>
        <p:grpSpPr>
          <a:xfrm>
            <a:off x="7764512" y="2133154"/>
            <a:ext cx="9616976" cy="736550"/>
            <a:chOff x="0" y="0"/>
            <a:chExt cx="12822635" cy="982067"/>
          </a:xfrm>
        </p:grpSpPr>
        <p:sp>
          <p:nvSpPr>
            <p:cNvPr id="10" name="Freeform 10"/>
            <p:cNvSpPr/>
            <p:nvPr/>
          </p:nvSpPr>
          <p:spPr>
            <a:xfrm>
              <a:off x="0" y="0"/>
              <a:ext cx="12822682" cy="982091"/>
            </a:xfrm>
            <a:custGeom>
              <a:avLst/>
              <a:gdLst/>
              <a:ahLst/>
              <a:cxnLst/>
              <a:rect l="l" t="t" r="r" b="b"/>
              <a:pathLst>
                <a:path w="12822682" h="982091">
                  <a:moveTo>
                    <a:pt x="0" y="0"/>
                  </a:moveTo>
                  <a:lnTo>
                    <a:pt x="12822682" y="0"/>
                  </a:lnTo>
                  <a:lnTo>
                    <a:pt x="12822682" y="982091"/>
                  </a:lnTo>
                  <a:lnTo>
                    <a:pt x="0" y="982091"/>
                  </a:lnTo>
                  <a:close/>
                </a:path>
              </a:pathLst>
            </a:custGeom>
            <a:solidFill>
              <a:srgbClr val="FFFFFF">
                <a:alpha val="3922"/>
              </a:srgbClr>
            </a:solidFill>
          </p:spPr>
          <p:txBody>
            <a:bodyPr/>
            <a:lstStyle/>
            <a:p>
              <a:endParaRPr lang="en-US"/>
            </a:p>
          </p:txBody>
        </p:sp>
      </p:grpSp>
      <p:sp>
        <p:nvSpPr>
          <p:cNvPr id="11" name="TextBox 11"/>
          <p:cNvSpPr txBox="1"/>
          <p:nvPr/>
        </p:nvSpPr>
        <p:spPr>
          <a:xfrm>
            <a:off x="8020794" y="2220217"/>
            <a:ext cx="4291161" cy="486221"/>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Enlace</a:t>
            </a:r>
          </a:p>
        </p:txBody>
      </p:sp>
      <p:sp>
        <p:nvSpPr>
          <p:cNvPr id="12" name="TextBox 12"/>
          <p:cNvSpPr txBox="1"/>
          <p:nvPr/>
        </p:nvSpPr>
        <p:spPr>
          <a:xfrm>
            <a:off x="12834045" y="2220217"/>
            <a:ext cx="4291161" cy="486221"/>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Descripción</a:t>
            </a:r>
          </a:p>
        </p:txBody>
      </p:sp>
      <p:grpSp>
        <p:nvGrpSpPr>
          <p:cNvPr id="13" name="Group 13"/>
          <p:cNvGrpSpPr/>
          <p:nvPr/>
        </p:nvGrpSpPr>
        <p:grpSpPr>
          <a:xfrm>
            <a:off x="7764512" y="2869704"/>
            <a:ext cx="9616976" cy="1146572"/>
            <a:chOff x="0" y="0"/>
            <a:chExt cx="12822635" cy="1528763"/>
          </a:xfrm>
        </p:grpSpPr>
        <p:sp>
          <p:nvSpPr>
            <p:cNvPr id="14" name="Freeform 14"/>
            <p:cNvSpPr/>
            <p:nvPr/>
          </p:nvSpPr>
          <p:spPr>
            <a:xfrm>
              <a:off x="0" y="0"/>
              <a:ext cx="12822682" cy="1528826"/>
            </a:xfrm>
            <a:custGeom>
              <a:avLst/>
              <a:gdLst/>
              <a:ahLst/>
              <a:cxnLst/>
              <a:rect l="l" t="t" r="r" b="b"/>
              <a:pathLst>
                <a:path w="12822682" h="1528826">
                  <a:moveTo>
                    <a:pt x="0" y="0"/>
                  </a:moveTo>
                  <a:lnTo>
                    <a:pt x="12822682" y="0"/>
                  </a:lnTo>
                  <a:lnTo>
                    <a:pt x="12822682" y="1528826"/>
                  </a:lnTo>
                  <a:lnTo>
                    <a:pt x="0" y="1528826"/>
                  </a:lnTo>
                  <a:close/>
                </a:path>
              </a:pathLst>
            </a:custGeom>
            <a:solidFill>
              <a:srgbClr val="000000">
                <a:alpha val="3922"/>
              </a:srgbClr>
            </a:solidFill>
          </p:spPr>
          <p:txBody>
            <a:bodyPr/>
            <a:lstStyle/>
            <a:p>
              <a:endParaRPr lang="en-US"/>
            </a:p>
          </p:txBody>
        </p:sp>
      </p:grpSp>
      <p:sp>
        <p:nvSpPr>
          <p:cNvPr id="15" name="TextBox 15"/>
          <p:cNvSpPr txBox="1"/>
          <p:nvPr/>
        </p:nvSpPr>
        <p:spPr>
          <a:xfrm>
            <a:off x="8020794" y="2956769"/>
            <a:ext cx="4291161" cy="486221"/>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MPLS</a:t>
            </a:r>
          </a:p>
        </p:txBody>
      </p:sp>
      <p:sp>
        <p:nvSpPr>
          <p:cNvPr id="16" name="TextBox 16"/>
          <p:cNvSpPr txBox="1"/>
          <p:nvPr/>
        </p:nvSpPr>
        <p:spPr>
          <a:xfrm>
            <a:off x="12834045" y="2956769"/>
            <a:ext cx="4291161" cy="896242"/>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Transporte eficiente de tráfico de diferentes protocolos.</a:t>
            </a:r>
          </a:p>
        </p:txBody>
      </p:sp>
      <p:grpSp>
        <p:nvGrpSpPr>
          <p:cNvPr id="17" name="Group 17"/>
          <p:cNvGrpSpPr/>
          <p:nvPr/>
        </p:nvGrpSpPr>
        <p:grpSpPr>
          <a:xfrm>
            <a:off x="7764512" y="4016276"/>
            <a:ext cx="9616976" cy="1146572"/>
            <a:chOff x="0" y="0"/>
            <a:chExt cx="12822635" cy="1528763"/>
          </a:xfrm>
        </p:grpSpPr>
        <p:sp>
          <p:nvSpPr>
            <p:cNvPr id="18" name="Freeform 18"/>
            <p:cNvSpPr/>
            <p:nvPr/>
          </p:nvSpPr>
          <p:spPr>
            <a:xfrm>
              <a:off x="0" y="0"/>
              <a:ext cx="12822682" cy="1528826"/>
            </a:xfrm>
            <a:custGeom>
              <a:avLst/>
              <a:gdLst/>
              <a:ahLst/>
              <a:cxnLst/>
              <a:rect l="l" t="t" r="r" b="b"/>
              <a:pathLst>
                <a:path w="12822682" h="1528826">
                  <a:moveTo>
                    <a:pt x="0" y="0"/>
                  </a:moveTo>
                  <a:lnTo>
                    <a:pt x="12822682" y="0"/>
                  </a:lnTo>
                  <a:lnTo>
                    <a:pt x="12822682" y="1528826"/>
                  </a:lnTo>
                  <a:lnTo>
                    <a:pt x="0" y="1528826"/>
                  </a:lnTo>
                  <a:close/>
                </a:path>
              </a:pathLst>
            </a:custGeom>
            <a:solidFill>
              <a:srgbClr val="FFFFFF">
                <a:alpha val="3922"/>
              </a:srgbClr>
            </a:solidFill>
          </p:spPr>
          <p:txBody>
            <a:bodyPr/>
            <a:lstStyle/>
            <a:p>
              <a:endParaRPr lang="en-US"/>
            </a:p>
          </p:txBody>
        </p:sp>
      </p:grpSp>
      <p:sp>
        <p:nvSpPr>
          <p:cNvPr id="19" name="TextBox 19"/>
          <p:cNvSpPr txBox="1"/>
          <p:nvPr/>
        </p:nvSpPr>
        <p:spPr>
          <a:xfrm>
            <a:off x="8020794" y="4103340"/>
            <a:ext cx="4291161" cy="486221"/>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LAN to LAN</a:t>
            </a:r>
          </a:p>
        </p:txBody>
      </p:sp>
      <p:sp>
        <p:nvSpPr>
          <p:cNvPr id="20" name="TextBox 20"/>
          <p:cNvSpPr txBox="1"/>
          <p:nvPr/>
        </p:nvSpPr>
        <p:spPr>
          <a:xfrm>
            <a:off x="12834045" y="4103340"/>
            <a:ext cx="4291161" cy="896242"/>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Conexión entre dos o más redes locales.</a:t>
            </a:r>
          </a:p>
        </p:txBody>
      </p:sp>
      <p:grpSp>
        <p:nvGrpSpPr>
          <p:cNvPr id="21" name="Group 21"/>
          <p:cNvGrpSpPr/>
          <p:nvPr/>
        </p:nvGrpSpPr>
        <p:grpSpPr>
          <a:xfrm>
            <a:off x="7764512" y="5162847"/>
            <a:ext cx="9616976" cy="1146572"/>
            <a:chOff x="0" y="0"/>
            <a:chExt cx="12822635" cy="1528763"/>
          </a:xfrm>
        </p:grpSpPr>
        <p:sp>
          <p:nvSpPr>
            <p:cNvPr id="22" name="Freeform 22"/>
            <p:cNvSpPr/>
            <p:nvPr/>
          </p:nvSpPr>
          <p:spPr>
            <a:xfrm>
              <a:off x="0" y="0"/>
              <a:ext cx="12822682" cy="1528826"/>
            </a:xfrm>
            <a:custGeom>
              <a:avLst/>
              <a:gdLst/>
              <a:ahLst/>
              <a:cxnLst/>
              <a:rect l="l" t="t" r="r" b="b"/>
              <a:pathLst>
                <a:path w="12822682" h="1528826">
                  <a:moveTo>
                    <a:pt x="0" y="0"/>
                  </a:moveTo>
                  <a:lnTo>
                    <a:pt x="12822682" y="0"/>
                  </a:lnTo>
                  <a:lnTo>
                    <a:pt x="12822682" y="1528826"/>
                  </a:lnTo>
                  <a:lnTo>
                    <a:pt x="0" y="1528826"/>
                  </a:lnTo>
                  <a:close/>
                </a:path>
              </a:pathLst>
            </a:custGeom>
            <a:solidFill>
              <a:srgbClr val="000000">
                <a:alpha val="3922"/>
              </a:srgbClr>
            </a:solidFill>
          </p:spPr>
          <p:txBody>
            <a:bodyPr/>
            <a:lstStyle/>
            <a:p>
              <a:endParaRPr lang="en-US"/>
            </a:p>
          </p:txBody>
        </p:sp>
      </p:grpSp>
      <p:sp>
        <p:nvSpPr>
          <p:cNvPr id="23" name="TextBox 23"/>
          <p:cNvSpPr txBox="1"/>
          <p:nvPr/>
        </p:nvSpPr>
        <p:spPr>
          <a:xfrm>
            <a:off x="8020794" y="5249912"/>
            <a:ext cx="4291161" cy="486221"/>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Microonda</a:t>
            </a:r>
          </a:p>
        </p:txBody>
      </p:sp>
      <p:sp>
        <p:nvSpPr>
          <p:cNvPr id="24" name="TextBox 24"/>
          <p:cNvSpPr txBox="1"/>
          <p:nvPr/>
        </p:nvSpPr>
        <p:spPr>
          <a:xfrm>
            <a:off x="12834045" y="5249912"/>
            <a:ext cx="4291161" cy="896242"/>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Comunicación inalámbrica de alta frecuencia.</a:t>
            </a:r>
          </a:p>
        </p:txBody>
      </p:sp>
      <p:grpSp>
        <p:nvGrpSpPr>
          <p:cNvPr id="25" name="Group 25"/>
          <p:cNvGrpSpPr/>
          <p:nvPr/>
        </p:nvGrpSpPr>
        <p:grpSpPr>
          <a:xfrm>
            <a:off x="7764512" y="6309420"/>
            <a:ext cx="9616976" cy="1146572"/>
            <a:chOff x="0" y="0"/>
            <a:chExt cx="12822635" cy="1528763"/>
          </a:xfrm>
        </p:grpSpPr>
        <p:sp>
          <p:nvSpPr>
            <p:cNvPr id="26" name="Freeform 26"/>
            <p:cNvSpPr/>
            <p:nvPr/>
          </p:nvSpPr>
          <p:spPr>
            <a:xfrm>
              <a:off x="0" y="0"/>
              <a:ext cx="12822682" cy="1528826"/>
            </a:xfrm>
            <a:custGeom>
              <a:avLst/>
              <a:gdLst/>
              <a:ahLst/>
              <a:cxnLst/>
              <a:rect l="l" t="t" r="r" b="b"/>
              <a:pathLst>
                <a:path w="12822682" h="1528826">
                  <a:moveTo>
                    <a:pt x="0" y="0"/>
                  </a:moveTo>
                  <a:lnTo>
                    <a:pt x="12822682" y="0"/>
                  </a:lnTo>
                  <a:lnTo>
                    <a:pt x="12822682" y="1528826"/>
                  </a:lnTo>
                  <a:lnTo>
                    <a:pt x="0" y="1528826"/>
                  </a:lnTo>
                  <a:close/>
                </a:path>
              </a:pathLst>
            </a:custGeom>
            <a:solidFill>
              <a:srgbClr val="FFFFFF">
                <a:alpha val="3922"/>
              </a:srgbClr>
            </a:solidFill>
          </p:spPr>
          <p:txBody>
            <a:bodyPr/>
            <a:lstStyle/>
            <a:p>
              <a:endParaRPr lang="en-US"/>
            </a:p>
          </p:txBody>
        </p:sp>
      </p:grpSp>
      <p:sp>
        <p:nvSpPr>
          <p:cNvPr id="27" name="TextBox 27"/>
          <p:cNvSpPr txBox="1"/>
          <p:nvPr/>
        </p:nvSpPr>
        <p:spPr>
          <a:xfrm>
            <a:off x="8020794" y="6396484"/>
            <a:ext cx="4291161" cy="486221"/>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VSAT</a:t>
            </a:r>
          </a:p>
        </p:txBody>
      </p:sp>
      <p:sp>
        <p:nvSpPr>
          <p:cNvPr id="28" name="TextBox 28"/>
          <p:cNvSpPr txBox="1"/>
          <p:nvPr/>
        </p:nvSpPr>
        <p:spPr>
          <a:xfrm>
            <a:off x="12834045" y="6396484"/>
            <a:ext cx="4291161" cy="896242"/>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Comunicación por satélite con antenas parabólicas pequeñas.</a:t>
            </a:r>
          </a:p>
        </p:txBody>
      </p:sp>
      <p:grpSp>
        <p:nvGrpSpPr>
          <p:cNvPr id="29" name="Group 29"/>
          <p:cNvGrpSpPr/>
          <p:nvPr/>
        </p:nvGrpSpPr>
        <p:grpSpPr>
          <a:xfrm>
            <a:off x="7764512" y="7455991"/>
            <a:ext cx="9616976" cy="1146572"/>
            <a:chOff x="0" y="0"/>
            <a:chExt cx="12822635" cy="1528763"/>
          </a:xfrm>
        </p:grpSpPr>
        <p:sp>
          <p:nvSpPr>
            <p:cNvPr id="30" name="Freeform 30"/>
            <p:cNvSpPr/>
            <p:nvPr/>
          </p:nvSpPr>
          <p:spPr>
            <a:xfrm>
              <a:off x="0" y="0"/>
              <a:ext cx="12822682" cy="1528826"/>
            </a:xfrm>
            <a:custGeom>
              <a:avLst/>
              <a:gdLst/>
              <a:ahLst/>
              <a:cxnLst/>
              <a:rect l="l" t="t" r="r" b="b"/>
              <a:pathLst>
                <a:path w="12822682" h="1528826">
                  <a:moveTo>
                    <a:pt x="0" y="0"/>
                  </a:moveTo>
                  <a:lnTo>
                    <a:pt x="12822682" y="0"/>
                  </a:lnTo>
                  <a:lnTo>
                    <a:pt x="12822682" y="1528826"/>
                  </a:lnTo>
                  <a:lnTo>
                    <a:pt x="0" y="1528826"/>
                  </a:lnTo>
                  <a:close/>
                </a:path>
              </a:pathLst>
            </a:custGeom>
            <a:solidFill>
              <a:srgbClr val="000000">
                <a:alpha val="3922"/>
              </a:srgbClr>
            </a:solidFill>
          </p:spPr>
          <p:txBody>
            <a:bodyPr/>
            <a:lstStyle/>
            <a:p>
              <a:endParaRPr lang="en-US"/>
            </a:p>
          </p:txBody>
        </p:sp>
      </p:grpSp>
      <p:sp>
        <p:nvSpPr>
          <p:cNvPr id="31" name="TextBox 31"/>
          <p:cNvSpPr txBox="1"/>
          <p:nvPr/>
        </p:nvSpPr>
        <p:spPr>
          <a:xfrm>
            <a:off x="8020794" y="7543056"/>
            <a:ext cx="4291161" cy="486221"/>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Fibra Óptica</a:t>
            </a:r>
          </a:p>
        </p:txBody>
      </p:sp>
      <p:sp>
        <p:nvSpPr>
          <p:cNvPr id="32" name="TextBox 32"/>
          <p:cNvSpPr txBox="1"/>
          <p:nvPr/>
        </p:nvSpPr>
        <p:spPr>
          <a:xfrm>
            <a:off x="12834045" y="7543056"/>
            <a:ext cx="4291161" cy="896242"/>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Transmisión de datos a través de fibras de vidrio o plástico.</a:t>
            </a:r>
          </a:p>
        </p:txBody>
      </p:sp>
      <p:grpSp>
        <p:nvGrpSpPr>
          <p:cNvPr id="33" name="Group 33"/>
          <p:cNvGrpSpPr/>
          <p:nvPr/>
        </p:nvGrpSpPr>
        <p:grpSpPr>
          <a:xfrm>
            <a:off x="7764512" y="8602564"/>
            <a:ext cx="9616976" cy="736550"/>
            <a:chOff x="0" y="0"/>
            <a:chExt cx="12822635" cy="982067"/>
          </a:xfrm>
        </p:grpSpPr>
        <p:sp>
          <p:nvSpPr>
            <p:cNvPr id="34" name="Freeform 34"/>
            <p:cNvSpPr/>
            <p:nvPr/>
          </p:nvSpPr>
          <p:spPr>
            <a:xfrm>
              <a:off x="0" y="0"/>
              <a:ext cx="12822682" cy="982091"/>
            </a:xfrm>
            <a:custGeom>
              <a:avLst/>
              <a:gdLst/>
              <a:ahLst/>
              <a:cxnLst/>
              <a:rect l="l" t="t" r="r" b="b"/>
              <a:pathLst>
                <a:path w="12822682" h="982091">
                  <a:moveTo>
                    <a:pt x="0" y="0"/>
                  </a:moveTo>
                  <a:lnTo>
                    <a:pt x="12822682" y="0"/>
                  </a:lnTo>
                  <a:lnTo>
                    <a:pt x="12822682" y="982091"/>
                  </a:lnTo>
                  <a:lnTo>
                    <a:pt x="0" y="982091"/>
                  </a:lnTo>
                  <a:close/>
                </a:path>
              </a:pathLst>
            </a:custGeom>
            <a:solidFill>
              <a:srgbClr val="FFFFFF">
                <a:alpha val="3922"/>
              </a:srgbClr>
            </a:solidFill>
          </p:spPr>
          <p:txBody>
            <a:bodyPr/>
            <a:lstStyle/>
            <a:p>
              <a:endParaRPr lang="en-US"/>
            </a:p>
          </p:txBody>
        </p:sp>
      </p:grpSp>
      <p:sp>
        <p:nvSpPr>
          <p:cNvPr id="35" name="TextBox 35"/>
          <p:cNvSpPr txBox="1"/>
          <p:nvPr/>
        </p:nvSpPr>
        <p:spPr>
          <a:xfrm>
            <a:off x="8020794" y="8689628"/>
            <a:ext cx="4291161" cy="486221"/>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Conexión Ethernet</a:t>
            </a:r>
          </a:p>
        </p:txBody>
      </p:sp>
      <p:sp>
        <p:nvSpPr>
          <p:cNvPr id="36" name="TextBox 36"/>
          <p:cNvSpPr txBox="1"/>
          <p:nvPr/>
        </p:nvSpPr>
        <p:spPr>
          <a:xfrm>
            <a:off x="12834045" y="8689628"/>
            <a:ext cx="4291161" cy="486221"/>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Conexión cableada con cables UTP.</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TextBox 5"/>
          <p:cNvSpPr txBox="1"/>
          <p:nvPr/>
        </p:nvSpPr>
        <p:spPr>
          <a:xfrm>
            <a:off x="717351" y="525512"/>
            <a:ext cx="5124450" cy="678507"/>
          </a:xfrm>
          <a:prstGeom prst="rect">
            <a:avLst/>
          </a:prstGeom>
        </p:spPr>
        <p:txBody>
          <a:bodyPr lIns="0" tIns="0" rIns="0" bIns="0" rtlCol="0" anchor="t">
            <a:spAutoFit/>
          </a:bodyPr>
          <a:lstStyle/>
          <a:p>
            <a:pPr algn="l">
              <a:lnSpc>
                <a:spcPts val="5000"/>
              </a:lnSpc>
            </a:pPr>
            <a:r>
              <a:rPr lang="en-US" sz="4000">
                <a:solidFill>
                  <a:srgbClr val="97B8FF"/>
                </a:solidFill>
                <a:latin typeface="Arimo"/>
                <a:ea typeface="Arimo"/>
                <a:cs typeface="Arimo"/>
                <a:sym typeface="Arimo"/>
              </a:rPr>
              <a:t>Ranking de Enlaces</a:t>
            </a:r>
          </a:p>
        </p:txBody>
      </p:sp>
      <p:grpSp>
        <p:nvGrpSpPr>
          <p:cNvPr id="6" name="Group 6"/>
          <p:cNvGrpSpPr/>
          <p:nvPr/>
        </p:nvGrpSpPr>
        <p:grpSpPr>
          <a:xfrm>
            <a:off x="1010394" y="1613892"/>
            <a:ext cx="28575" cy="8110389"/>
            <a:chOff x="0" y="0"/>
            <a:chExt cx="38100" cy="10813852"/>
          </a:xfrm>
        </p:grpSpPr>
        <p:sp>
          <p:nvSpPr>
            <p:cNvPr id="7" name="Freeform 7"/>
            <p:cNvSpPr/>
            <p:nvPr/>
          </p:nvSpPr>
          <p:spPr>
            <a:xfrm>
              <a:off x="0" y="0"/>
              <a:ext cx="38100" cy="10813796"/>
            </a:xfrm>
            <a:custGeom>
              <a:avLst/>
              <a:gdLst/>
              <a:ahLst/>
              <a:cxnLst/>
              <a:rect l="l" t="t" r="r" b="b"/>
              <a:pathLst>
                <a:path w="38100" h="10813796">
                  <a:moveTo>
                    <a:pt x="0" y="19050"/>
                  </a:moveTo>
                  <a:cubicBezTo>
                    <a:pt x="0" y="8509"/>
                    <a:pt x="8509" y="0"/>
                    <a:pt x="19050" y="0"/>
                  </a:cubicBezTo>
                  <a:cubicBezTo>
                    <a:pt x="29591" y="0"/>
                    <a:pt x="38100" y="8509"/>
                    <a:pt x="38100" y="19050"/>
                  </a:cubicBezTo>
                  <a:lnTo>
                    <a:pt x="38100" y="10794746"/>
                  </a:lnTo>
                  <a:cubicBezTo>
                    <a:pt x="38100" y="10805287"/>
                    <a:pt x="29591" y="10813796"/>
                    <a:pt x="19050" y="10813796"/>
                  </a:cubicBezTo>
                  <a:cubicBezTo>
                    <a:pt x="8509" y="10813796"/>
                    <a:pt x="0" y="10805287"/>
                    <a:pt x="0" y="10794746"/>
                  </a:cubicBezTo>
                  <a:close/>
                </a:path>
              </a:pathLst>
            </a:custGeom>
            <a:solidFill>
              <a:srgbClr val="3F3F44"/>
            </a:solidFill>
          </p:spPr>
          <p:txBody>
            <a:bodyPr/>
            <a:lstStyle/>
            <a:p>
              <a:endParaRPr lang="en-US"/>
            </a:p>
          </p:txBody>
        </p:sp>
      </p:grpSp>
      <p:grpSp>
        <p:nvGrpSpPr>
          <p:cNvPr id="8" name="Group 8"/>
          <p:cNvGrpSpPr/>
          <p:nvPr/>
        </p:nvGrpSpPr>
        <p:grpSpPr>
          <a:xfrm>
            <a:off x="1226641" y="2060674"/>
            <a:ext cx="717351" cy="28575"/>
            <a:chOff x="0" y="0"/>
            <a:chExt cx="956468" cy="38100"/>
          </a:xfrm>
        </p:grpSpPr>
        <p:sp>
          <p:nvSpPr>
            <p:cNvPr id="9" name="Freeform 9"/>
            <p:cNvSpPr/>
            <p:nvPr/>
          </p:nvSpPr>
          <p:spPr>
            <a:xfrm>
              <a:off x="0" y="0"/>
              <a:ext cx="956437" cy="38100"/>
            </a:xfrm>
            <a:custGeom>
              <a:avLst/>
              <a:gdLst/>
              <a:ahLst/>
              <a:cxnLst/>
              <a:rect l="l" t="t" r="r" b="b"/>
              <a:pathLst>
                <a:path w="956437" h="38100">
                  <a:moveTo>
                    <a:pt x="0" y="19050"/>
                  </a:moveTo>
                  <a:cubicBezTo>
                    <a:pt x="0" y="8509"/>
                    <a:pt x="8509" y="0"/>
                    <a:pt x="19050" y="0"/>
                  </a:cubicBezTo>
                  <a:lnTo>
                    <a:pt x="937387" y="0"/>
                  </a:lnTo>
                  <a:cubicBezTo>
                    <a:pt x="947928" y="0"/>
                    <a:pt x="956437" y="8509"/>
                    <a:pt x="956437" y="19050"/>
                  </a:cubicBezTo>
                  <a:cubicBezTo>
                    <a:pt x="956437" y="29591"/>
                    <a:pt x="947928" y="38100"/>
                    <a:pt x="937387"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10" name="Group 10"/>
          <p:cNvGrpSpPr/>
          <p:nvPr/>
        </p:nvGrpSpPr>
        <p:grpSpPr>
          <a:xfrm>
            <a:off x="794147" y="1844427"/>
            <a:ext cx="461070" cy="461070"/>
            <a:chOff x="0" y="0"/>
            <a:chExt cx="614760" cy="614760"/>
          </a:xfrm>
        </p:grpSpPr>
        <p:sp>
          <p:nvSpPr>
            <p:cNvPr id="11" name="Freeform 11"/>
            <p:cNvSpPr/>
            <p:nvPr/>
          </p:nvSpPr>
          <p:spPr>
            <a:xfrm>
              <a:off x="0" y="0"/>
              <a:ext cx="614807" cy="614807"/>
            </a:xfrm>
            <a:custGeom>
              <a:avLst/>
              <a:gdLst/>
              <a:ahLst/>
              <a:cxnLst/>
              <a:rect l="l" t="t" r="r" b="b"/>
              <a:pathLst>
                <a:path w="614807" h="614807">
                  <a:moveTo>
                    <a:pt x="0" y="41021"/>
                  </a:moveTo>
                  <a:cubicBezTo>
                    <a:pt x="0" y="18415"/>
                    <a:pt x="18415" y="0"/>
                    <a:pt x="41021" y="0"/>
                  </a:cubicBezTo>
                  <a:lnTo>
                    <a:pt x="573786" y="0"/>
                  </a:lnTo>
                  <a:cubicBezTo>
                    <a:pt x="596392" y="0"/>
                    <a:pt x="614807" y="18415"/>
                    <a:pt x="614807" y="41021"/>
                  </a:cubicBezTo>
                  <a:lnTo>
                    <a:pt x="614807" y="573786"/>
                  </a:lnTo>
                  <a:cubicBezTo>
                    <a:pt x="614807" y="596392"/>
                    <a:pt x="596392" y="614807"/>
                    <a:pt x="573786" y="614807"/>
                  </a:cubicBezTo>
                  <a:lnTo>
                    <a:pt x="41021" y="614807"/>
                  </a:lnTo>
                  <a:cubicBezTo>
                    <a:pt x="18415" y="614807"/>
                    <a:pt x="0" y="596392"/>
                    <a:pt x="0" y="573786"/>
                  </a:cubicBezTo>
                  <a:close/>
                </a:path>
              </a:pathLst>
            </a:custGeom>
            <a:solidFill>
              <a:srgbClr val="26262B"/>
            </a:solidFill>
          </p:spPr>
          <p:txBody>
            <a:bodyPr/>
            <a:lstStyle/>
            <a:p>
              <a:endParaRPr lang="en-US"/>
            </a:p>
          </p:txBody>
        </p:sp>
      </p:grpSp>
      <p:sp>
        <p:nvSpPr>
          <p:cNvPr id="12" name="TextBox 12"/>
          <p:cNvSpPr txBox="1"/>
          <p:nvPr/>
        </p:nvSpPr>
        <p:spPr>
          <a:xfrm>
            <a:off x="959644" y="1959322"/>
            <a:ext cx="130076" cy="269379"/>
          </a:xfrm>
          <a:prstGeom prst="rect">
            <a:avLst/>
          </a:prstGeom>
        </p:spPr>
        <p:txBody>
          <a:bodyPr lIns="0" tIns="0" rIns="0" bIns="0" rtlCol="0" anchor="t">
            <a:spAutoFit/>
          </a:bodyPr>
          <a:lstStyle/>
          <a:p>
            <a:pPr algn="ctr">
              <a:lnSpc>
                <a:spcPts val="2375"/>
              </a:lnSpc>
            </a:pPr>
            <a:r>
              <a:rPr lang="en-US" sz="2375">
                <a:solidFill>
                  <a:srgbClr val="E0D6DE"/>
                </a:solidFill>
                <a:latin typeface="Arimo"/>
                <a:ea typeface="Arimo"/>
                <a:cs typeface="Arimo"/>
                <a:sym typeface="Arimo"/>
              </a:rPr>
              <a:t>1</a:t>
            </a:r>
          </a:p>
        </p:txBody>
      </p:sp>
      <p:sp>
        <p:nvSpPr>
          <p:cNvPr id="13" name="TextBox 13"/>
          <p:cNvSpPr txBox="1"/>
          <p:nvPr/>
        </p:nvSpPr>
        <p:spPr>
          <a:xfrm>
            <a:off x="2152055" y="1799779"/>
            <a:ext cx="2562225" cy="339329"/>
          </a:xfrm>
          <a:prstGeom prst="rect">
            <a:avLst/>
          </a:prstGeom>
        </p:spPr>
        <p:txBody>
          <a:bodyPr lIns="0" tIns="0" rIns="0" bIns="0" rtlCol="0" anchor="t">
            <a:spAutoFit/>
          </a:bodyPr>
          <a:lstStyle/>
          <a:p>
            <a:pPr algn="l">
              <a:lnSpc>
                <a:spcPts val="2500"/>
              </a:lnSpc>
            </a:pPr>
            <a:r>
              <a:rPr lang="en-US" sz="2000">
                <a:solidFill>
                  <a:srgbClr val="E0D6DE"/>
                </a:solidFill>
                <a:latin typeface="Arimo"/>
                <a:ea typeface="Arimo"/>
                <a:cs typeface="Arimo"/>
                <a:sym typeface="Arimo"/>
              </a:rPr>
              <a:t>1. Fibra Óptica</a:t>
            </a:r>
          </a:p>
        </p:txBody>
      </p:sp>
      <p:sp>
        <p:nvSpPr>
          <p:cNvPr id="14" name="TextBox 14"/>
          <p:cNvSpPr txBox="1"/>
          <p:nvPr/>
        </p:nvSpPr>
        <p:spPr>
          <a:xfrm>
            <a:off x="2152055" y="2185839"/>
            <a:ext cx="15418594" cy="404069"/>
          </a:xfrm>
          <a:prstGeom prst="rect">
            <a:avLst/>
          </a:prstGeom>
        </p:spPr>
        <p:txBody>
          <a:bodyPr lIns="0" tIns="0" rIns="0" bIns="0" rtlCol="0" anchor="t">
            <a:spAutoFit/>
          </a:bodyPr>
          <a:lstStyle/>
          <a:p>
            <a:pPr algn="l">
              <a:lnSpc>
                <a:spcPts val="2562"/>
              </a:lnSpc>
            </a:pPr>
            <a:r>
              <a:rPr lang="en-US" sz="1562">
                <a:solidFill>
                  <a:srgbClr val="E0D6DE"/>
                </a:solidFill>
                <a:latin typeface="Arimo"/>
                <a:ea typeface="Arimo"/>
                <a:cs typeface="Arimo"/>
                <a:sym typeface="Arimo"/>
              </a:rPr>
              <a:t>Mayor velocidad y capacidad.</a:t>
            </a:r>
          </a:p>
        </p:txBody>
      </p:sp>
      <p:grpSp>
        <p:nvGrpSpPr>
          <p:cNvPr id="15" name="Group 15"/>
          <p:cNvGrpSpPr/>
          <p:nvPr/>
        </p:nvGrpSpPr>
        <p:grpSpPr>
          <a:xfrm>
            <a:off x="1226641" y="3446561"/>
            <a:ext cx="717351" cy="28575"/>
            <a:chOff x="0" y="0"/>
            <a:chExt cx="956468" cy="38100"/>
          </a:xfrm>
        </p:grpSpPr>
        <p:sp>
          <p:nvSpPr>
            <p:cNvPr id="16" name="Freeform 16"/>
            <p:cNvSpPr/>
            <p:nvPr/>
          </p:nvSpPr>
          <p:spPr>
            <a:xfrm>
              <a:off x="0" y="0"/>
              <a:ext cx="956437" cy="38100"/>
            </a:xfrm>
            <a:custGeom>
              <a:avLst/>
              <a:gdLst/>
              <a:ahLst/>
              <a:cxnLst/>
              <a:rect l="l" t="t" r="r" b="b"/>
              <a:pathLst>
                <a:path w="956437" h="38100">
                  <a:moveTo>
                    <a:pt x="0" y="19050"/>
                  </a:moveTo>
                  <a:cubicBezTo>
                    <a:pt x="0" y="8509"/>
                    <a:pt x="8509" y="0"/>
                    <a:pt x="19050" y="0"/>
                  </a:cubicBezTo>
                  <a:lnTo>
                    <a:pt x="937387" y="0"/>
                  </a:lnTo>
                  <a:cubicBezTo>
                    <a:pt x="947928" y="0"/>
                    <a:pt x="956437" y="8509"/>
                    <a:pt x="956437" y="19050"/>
                  </a:cubicBezTo>
                  <a:cubicBezTo>
                    <a:pt x="956437" y="29591"/>
                    <a:pt x="947928" y="38100"/>
                    <a:pt x="937387"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17" name="Group 17"/>
          <p:cNvGrpSpPr/>
          <p:nvPr/>
        </p:nvGrpSpPr>
        <p:grpSpPr>
          <a:xfrm>
            <a:off x="794147" y="3230315"/>
            <a:ext cx="461070" cy="461070"/>
            <a:chOff x="0" y="0"/>
            <a:chExt cx="614760" cy="614760"/>
          </a:xfrm>
        </p:grpSpPr>
        <p:sp>
          <p:nvSpPr>
            <p:cNvPr id="18" name="Freeform 18"/>
            <p:cNvSpPr/>
            <p:nvPr/>
          </p:nvSpPr>
          <p:spPr>
            <a:xfrm>
              <a:off x="0" y="0"/>
              <a:ext cx="614807" cy="614807"/>
            </a:xfrm>
            <a:custGeom>
              <a:avLst/>
              <a:gdLst/>
              <a:ahLst/>
              <a:cxnLst/>
              <a:rect l="l" t="t" r="r" b="b"/>
              <a:pathLst>
                <a:path w="614807" h="614807">
                  <a:moveTo>
                    <a:pt x="0" y="41021"/>
                  </a:moveTo>
                  <a:cubicBezTo>
                    <a:pt x="0" y="18415"/>
                    <a:pt x="18415" y="0"/>
                    <a:pt x="41021" y="0"/>
                  </a:cubicBezTo>
                  <a:lnTo>
                    <a:pt x="573786" y="0"/>
                  </a:lnTo>
                  <a:cubicBezTo>
                    <a:pt x="596392" y="0"/>
                    <a:pt x="614807" y="18415"/>
                    <a:pt x="614807" y="41021"/>
                  </a:cubicBezTo>
                  <a:lnTo>
                    <a:pt x="614807" y="573786"/>
                  </a:lnTo>
                  <a:cubicBezTo>
                    <a:pt x="614807" y="596392"/>
                    <a:pt x="596392" y="614807"/>
                    <a:pt x="573786" y="614807"/>
                  </a:cubicBezTo>
                  <a:lnTo>
                    <a:pt x="41021" y="614807"/>
                  </a:lnTo>
                  <a:cubicBezTo>
                    <a:pt x="18415" y="614807"/>
                    <a:pt x="0" y="596392"/>
                    <a:pt x="0" y="573786"/>
                  </a:cubicBezTo>
                  <a:close/>
                </a:path>
              </a:pathLst>
            </a:custGeom>
            <a:solidFill>
              <a:srgbClr val="26262B"/>
            </a:solidFill>
          </p:spPr>
          <p:txBody>
            <a:bodyPr/>
            <a:lstStyle/>
            <a:p>
              <a:endParaRPr lang="en-US"/>
            </a:p>
          </p:txBody>
        </p:sp>
      </p:grpSp>
      <p:sp>
        <p:nvSpPr>
          <p:cNvPr id="19" name="TextBox 19"/>
          <p:cNvSpPr txBox="1"/>
          <p:nvPr/>
        </p:nvSpPr>
        <p:spPr>
          <a:xfrm>
            <a:off x="928836" y="3345210"/>
            <a:ext cx="191541" cy="269379"/>
          </a:xfrm>
          <a:prstGeom prst="rect">
            <a:avLst/>
          </a:prstGeom>
        </p:spPr>
        <p:txBody>
          <a:bodyPr lIns="0" tIns="0" rIns="0" bIns="0" rtlCol="0" anchor="t">
            <a:spAutoFit/>
          </a:bodyPr>
          <a:lstStyle/>
          <a:p>
            <a:pPr algn="ctr">
              <a:lnSpc>
                <a:spcPts val="2375"/>
              </a:lnSpc>
            </a:pPr>
            <a:r>
              <a:rPr lang="en-US" sz="2375">
                <a:solidFill>
                  <a:srgbClr val="E0D6DE"/>
                </a:solidFill>
                <a:latin typeface="Arimo"/>
                <a:ea typeface="Arimo"/>
                <a:cs typeface="Arimo"/>
                <a:sym typeface="Arimo"/>
              </a:rPr>
              <a:t>2</a:t>
            </a:r>
          </a:p>
        </p:txBody>
      </p:sp>
      <p:sp>
        <p:nvSpPr>
          <p:cNvPr id="20" name="TextBox 20"/>
          <p:cNvSpPr txBox="1"/>
          <p:nvPr/>
        </p:nvSpPr>
        <p:spPr>
          <a:xfrm>
            <a:off x="2152055" y="3185666"/>
            <a:ext cx="2562225" cy="339329"/>
          </a:xfrm>
          <a:prstGeom prst="rect">
            <a:avLst/>
          </a:prstGeom>
        </p:spPr>
        <p:txBody>
          <a:bodyPr lIns="0" tIns="0" rIns="0" bIns="0" rtlCol="0" anchor="t">
            <a:spAutoFit/>
          </a:bodyPr>
          <a:lstStyle/>
          <a:p>
            <a:pPr algn="l">
              <a:lnSpc>
                <a:spcPts val="2500"/>
              </a:lnSpc>
            </a:pPr>
            <a:r>
              <a:rPr lang="en-US" sz="2000">
                <a:solidFill>
                  <a:srgbClr val="E0D6DE"/>
                </a:solidFill>
                <a:latin typeface="Arimo"/>
                <a:ea typeface="Arimo"/>
                <a:cs typeface="Arimo"/>
                <a:sym typeface="Arimo"/>
              </a:rPr>
              <a:t>2. MPLS</a:t>
            </a:r>
          </a:p>
        </p:txBody>
      </p:sp>
      <p:sp>
        <p:nvSpPr>
          <p:cNvPr id="21" name="TextBox 21"/>
          <p:cNvSpPr txBox="1"/>
          <p:nvPr/>
        </p:nvSpPr>
        <p:spPr>
          <a:xfrm>
            <a:off x="2152055" y="3571726"/>
            <a:ext cx="15418594" cy="404069"/>
          </a:xfrm>
          <a:prstGeom prst="rect">
            <a:avLst/>
          </a:prstGeom>
        </p:spPr>
        <p:txBody>
          <a:bodyPr lIns="0" tIns="0" rIns="0" bIns="0" rtlCol="0" anchor="t">
            <a:spAutoFit/>
          </a:bodyPr>
          <a:lstStyle/>
          <a:p>
            <a:pPr algn="l">
              <a:lnSpc>
                <a:spcPts val="2562"/>
              </a:lnSpc>
            </a:pPr>
            <a:r>
              <a:rPr lang="en-US" sz="1562">
                <a:solidFill>
                  <a:srgbClr val="E0D6DE"/>
                </a:solidFill>
                <a:latin typeface="Arimo"/>
                <a:ea typeface="Arimo"/>
                <a:cs typeface="Arimo"/>
                <a:sym typeface="Arimo"/>
              </a:rPr>
              <a:t>Transporte eficiente de tráfico.</a:t>
            </a:r>
          </a:p>
        </p:txBody>
      </p:sp>
      <p:grpSp>
        <p:nvGrpSpPr>
          <p:cNvPr id="22" name="Group 22"/>
          <p:cNvGrpSpPr/>
          <p:nvPr/>
        </p:nvGrpSpPr>
        <p:grpSpPr>
          <a:xfrm>
            <a:off x="1226641" y="4832449"/>
            <a:ext cx="717351" cy="28575"/>
            <a:chOff x="0" y="0"/>
            <a:chExt cx="956468" cy="38100"/>
          </a:xfrm>
        </p:grpSpPr>
        <p:sp>
          <p:nvSpPr>
            <p:cNvPr id="23" name="Freeform 23"/>
            <p:cNvSpPr/>
            <p:nvPr/>
          </p:nvSpPr>
          <p:spPr>
            <a:xfrm>
              <a:off x="0" y="0"/>
              <a:ext cx="956437" cy="38100"/>
            </a:xfrm>
            <a:custGeom>
              <a:avLst/>
              <a:gdLst/>
              <a:ahLst/>
              <a:cxnLst/>
              <a:rect l="l" t="t" r="r" b="b"/>
              <a:pathLst>
                <a:path w="956437" h="38100">
                  <a:moveTo>
                    <a:pt x="0" y="19050"/>
                  </a:moveTo>
                  <a:cubicBezTo>
                    <a:pt x="0" y="8509"/>
                    <a:pt x="8509" y="0"/>
                    <a:pt x="19050" y="0"/>
                  </a:cubicBezTo>
                  <a:lnTo>
                    <a:pt x="937387" y="0"/>
                  </a:lnTo>
                  <a:cubicBezTo>
                    <a:pt x="947928" y="0"/>
                    <a:pt x="956437" y="8509"/>
                    <a:pt x="956437" y="19050"/>
                  </a:cubicBezTo>
                  <a:cubicBezTo>
                    <a:pt x="956437" y="29591"/>
                    <a:pt x="947928" y="38100"/>
                    <a:pt x="937387"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24" name="Group 24"/>
          <p:cNvGrpSpPr/>
          <p:nvPr/>
        </p:nvGrpSpPr>
        <p:grpSpPr>
          <a:xfrm>
            <a:off x="794147" y="4616202"/>
            <a:ext cx="461070" cy="461070"/>
            <a:chOff x="0" y="0"/>
            <a:chExt cx="614760" cy="614760"/>
          </a:xfrm>
        </p:grpSpPr>
        <p:sp>
          <p:nvSpPr>
            <p:cNvPr id="25" name="Freeform 25"/>
            <p:cNvSpPr/>
            <p:nvPr/>
          </p:nvSpPr>
          <p:spPr>
            <a:xfrm>
              <a:off x="0" y="0"/>
              <a:ext cx="614807" cy="614807"/>
            </a:xfrm>
            <a:custGeom>
              <a:avLst/>
              <a:gdLst/>
              <a:ahLst/>
              <a:cxnLst/>
              <a:rect l="l" t="t" r="r" b="b"/>
              <a:pathLst>
                <a:path w="614807" h="614807">
                  <a:moveTo>
                    <a:pt x="0" y="41021"/>
                  </a:moveTo>
                  <a:cubicBezTo>
                    <a:pt x="0" y="18415"/>
                    <a:pt x="18415" y="0"/>
                    <a:pt x="41021" y="0"/>
                  </a:cubicBezTo>
                  <a:lnTo>
                    <a:pt x="573786" y="0"/>
                  </a:lnTo>
                  <a:cubicBezTo>
                    <a:pt x="596392" y="0"/>
                    <a:pt x="614807" y="18415"/>
                    <a:pt x="614807" y="41021"/>
                  </a:cubicBezTo>
                  <a:lnTo>
                    <a:pt x="614807" y="573786"/>
                  </a:lnTo>
                  <a:cubicBezTo>
                    <a:pt x="614807" y="596392"/>
                    <a:pt x="596392" y="614807"/>
                    <a:pt x="573786" y="614807"/>
                  </a:cubicBezTo>
                  <a:lnTo>
                    <a:pt x="41021" y="614807"/>
                  </a:lnTo>
                  <a:cubicBezTo>
                    <a:pt x="18415" y="614807"/>
                    <a:pt x="0" y="596392"/>
                    <a:pt x="0" y="573786"/>
                  </a:cubicBezTo>
                  <a:close/>
                </a:path>
              </a:pathLst>
            </a:custGeom>
            <a:solidFill>
              <a:srgbClr val="26262B"/>
            </a:solidFill>
          </p:spPr>
          <p:txBody>
            <a:bodyPr/>
            <a:lstStyle/>
            <a:p>
              <a:endParaRPr lang="en-US"/>
            </a:p>
          </p:txBody>
        </p:sp>
      </p:grpSp>
      <p:sp>
        <p:nvSpPr>
          <p:cNvPr id="26" name="TextBox 26"/>
          <p:cNvSpPr txBox="1"/>
          <p:nvPr/>
        </p:nvSpPr>
        <p:spPr>
          <a:xfrm>
            <a:off x="929282" y="4731097"/>
            <a:ext cx="190649" cy="269379"/>
          </a:xfrm>
          <a:prstGeom prst="rect">
            <a:avLst/>
          </a:prstGeom>
        </p:spPr>
        <p:txBody>
          <a:bodyPr lIns="0" tIns="0" rIns="0" bIns="0" rtlCol="0" anchor="t">
            <a:spAutoFit/>
          </a:bodyPr>
          <a:lstStyle/>
          <a:p>
            <a:pPr algn="ctr">
              <a:lnSpc>
                <a:spcPts val="2375"/>
              </a:lnSpc>
            </a:pPr>
            <a:r>
              <a:rPr lang="en-US" sz="2375">
                <a:solidFill>
                  <a:srgbClr val="E0D6DE"/>
                </a:solidFill>
                <a:latin typeface="Arimo"/>
                <a:ea typeface="Arimo"/>
                <a:cs typeface="Arimo"/>
                <a:sym typeface="Arimo"/>
              </a:rPr>
              <a:t>3</a:t>
            </a:r>
          </a:p>
        </p:txBody>
      </p:sp>
      <p:sp>
        <p:nvSpPr>
          <p:cNvPr id="27" name="TextBox 27"/>
          <p:cNvSpPr txBox="1"/>
          <p:nvPr/>
        </p:nvSpPr>
        <p:spPr>
          <a:xfrm>
            <a:off x="2152055" y="4571554"/>
            <a:ext cx="2562225" cy="339329"/>
          </a:xfrm>
          <a:prstGeom prst="rect">
            <a:avLst/>
          </a:prstGeom>
        </p:spPr>
        <p:txBody>
          <a:bodyPr lIns="0" tIns="0" rIns="0" bIns="0" rtlCol="0" anchor="t">
            <a:spAutoFit/>
          </a:bodyPr>
          <a:lstStyle/>
          <a:p>
            <a:pPr algn="l">
              <a:lnSpc>
                <a:spcPts val="2500"/>
              </a:lnSpc>
            </a:pPr>
            <a:r>
              <a:rPr lang="en-US" sz="2000">
                <a:solidFill>
                  <a:srgbClr val="E0D6DE"/>
                </a:solidFill>
                <a:latin typeface="Arimo"/>
                <a:ea typeface="Arimo"/>
                <a:cs typeface="Arimo"/>
                <a:sym typeface="Arimo"/>
              </a:rPr>
              <a:t>3. Microonda</a:t>
            </a:r>
          </a:p>
        </p:txBody>
      </p:sp>
      <p:sp>
        <p:nvSpPr>
          <p:cNvPr id="28" name="TextBox 28"/>
          <p:cNvSpPr txBox="1"/>
          <p:nvPr/>
        </p:nvSpPr>
        <p:spPr>
          <a:xfrm>
            <a:off x="2152055" y="4957614"/>
            <a:ext cx="15418594" cy="404069"/>
          </a:xfrm>
          <a:prstGeom prst="rect">
            <a:avLst/>
          </a:prstGeom>
        </p:spPr>
        <p:txBody>
          <a:bodyPr lIns="0" tIns="0" rIns="0" bIns="0" rtlCol="0" anchor="t">
            <a:spAutoFit/>
          </a:bodyPr>
          <a:lstStyle/>
          <a:p>
            <a:pPr algn="l">
              <a:lnSpc>
                <a:spcPts val="2562"/>
              </a:lnSpc>
            </a:pPr>
            <a:r>
              <a:rPr lang="en-US" sz="1562">
                <a:solidFill>
                  <a:srgbClr val="E0D6DE"/>
                </a:solidFill>
                <a:latin typeface="Arimo"/>
                <a:ea typeface="Arimo"/>
                <a:cs typeface="Arimo"/>
                <a:sym typeface="Arimo"/>
              </a:rPr>
              <a:t>Comunicación inalámbrica de alta frecuencia.</a:t>
            </a:r>
          </a:p>
        </p:txBody>
      </p:sp>
      <p:grpSp>
        <p:nvGrpSpPr>
          <p:cNvPr id="29" name="Group 29"/>
          <p:cNvGrpSpPr/>
          <p:nvPr/>
        </p:nvGrpSpPr>
        <p:grpSpPr>
          <a:xfrm>
            <a:off x="1226641" y="6218336"/>
            <a:ext cx="717351" cy="28575"/>
            <a:chOff x="0" y="0"/>
            <a:chExt cx="956468" cy="38100"/>
          </a:xfrm>
        </p:grpSpPr>
        <p:sp>
          <p:nvSpPr>
            <p:cNvPr id="30" name="Freeform 30"/>
            <p:cNvSpPr/>
            <p:nvPr/>
          </p:nvSpPr>
          <p:spPr>
            <a:xfrm>
              <a:off x="0" y="0"/>
              <a:ext cx="956437" cy="38100"/>
            </a:xfrm>
            <a:custGeom>
              <a:avLst/>
              <a:gdLst/>
              <a:ahLst/>
              <a:cxnLst/>
              <a:rect l="l" t="t" r="r" b="b"/>
              <a:pathLst>
                <a:path w="956437" h="38100">
                  <a:moveTo>
                    <a:pt x="0" y="19050"/>
                  </a:moveTo>
                  <a:cubicBezTo>
                    <a:pt x="0" y="8509"/>
                    <a:pt x="8509" y="0"/>
                    <a:pt x="19050" y="0"/>
                  </a:cubicBezTo>
                  <a:lnTo>
                    <a:pt x="937387" y="0"/>
                  </a:lnTo>
                  <a:cubicBezTo>
                    <a:pt x="947928" y="0"/>
                    <a:pt x="956437" y="8509"/>
                    <a:pt x="956437" y="19050"/>
                  </a:cubicBezTo>
                  <a:cubicBezTo>
                    <a:pt x="956437" y="29591"/>
                    <a:pt x="947928" y="38100"/>
                    <a:pt x="937387"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31" name="Group 31"/>
          <p:cNvGrpSpPr/>
          <p:nvPr/>
        </p:nvGrpSpPr>
        <p:grpSpPr>
          <a:xfrm>
            <a:off x="794147" y="6002090"/>
            <a:ext cx="461070" cy="461070"/>
            <a:chOff x="0" y="0"/>
            <a:chExt cx="614760" cy="614760"/>
          </a:xfrm>
        </p:grpSpPr>
        <p:sp>
          <p:nvSpPr>
            <p:cNvPr id="32" name="Freeform 32"/>
            <p:cNvSpPr/>
            <p:nvPr/>
          </p:nvSpPr>
          <p:spPr>
            <a:xfrm>
              <a:off x="0" y="0"/>
              <a:ext cx="614807" cy="614807"/>
            </a:xfrm>
            <a:custGeom>
              <a:avLst/>
              <a:gdLst/>
              <a:ahLst/>
              <a:cxnLst/>
              <a:rect l="l" t="t" r="r" b="b"/>
              <a:pathLst>
                <a:path w="614807" h="614807">
                  <a:moveTo>
                    <a:pt x="0" y="41021"/>
                  </a:moveTo>
                  <a:cubicBezTo>
                    <a:pt x="0" y="18415"/>
                    <a:pt x="18415" y="0"/>
                    <a:pt x="41021" y="0"/>
                  </a:cubicBezTo>
                  <a:lnTo>
                    <a:pt x="573786" y="0"/>
                  </a:lnTo>
                  <a:cubicBezTo>
                    <a:pt x="596392" y="0"/>
                    <a:pt x="614807" y="18415"/>
                    <a:pt x="614807" y="41021"/>
                  </a:cubicBezTo>
                  <a:lnTo>
                    <a:pt x="614807" y="573786"/>
                  </a:lnTo>
                  <a:cubicBezTo>
                    <a:pt x="614807" y="596392"/>
                    <a:pt x="596392" y="614807"/>
                    <a:pt x="573786" y="614807"/>
                  </a:cubicBezTo>
                  <a:lnTo>
                    <a:pt x="41021" y="614807"/>
                  </a:lnTo>
                  <a:cubicBezTo>
                    <a:pt x="18415" y="614807"/>
                    <a:pt x="0" y="596392"/>
                    <a:pt x="0" y="573786"/>
                  </a:cubicBezTo>
                  <a:close/>
                </a:path>
              </a:pathLst>
            </a:custGeom>
            <a:solidFill>
              <a:srgbClr val="26262B"/>
            </a:solidFill>
          </p:spPr>
          <p:txBody>
            <a:bodyPr/>
            <a:lstStyle/>
            <a:p>
              <a:endParaRPr lang="en-US"/>
            </a:p>
          </p:txBody>
        </p:sp>
      </p:grpSp>
      <p:sp>
        <p:nvSpPr>
          <p:cNvPr id="33" name="TextBox 33"/>
          <p:cNvSpPr txBox="1"/>
          <p:nvPr/>
        </p:nvSpPr>
        <p:spPr>
          <a:xfrm>
            <a:off x="924371" y="6116985"/>
            <a:ext cx="200471" cy="269379"/>
          </a:xfrm>
          <a:prstGeom prst="rect">
            <a:avLst/>
          </a:prstGeom>
        </p:spPr>
        <p:txBody>
          <a:bodyPr lIns="0" tIns="0" rIns="0" bIns="0" rtlCol="0" anchor="t">
            <a:spAutoFit/>
          </a:bodyPr>
          <a:lstStyle/>
          <a:p>
            <a:pPr algn="ctr">
              <a:lnSpc>
                <a:spcPts val="2375"/>
              </a:lnSpc>
            </a:pPr>
            <a:r>
              <a:rPr lang="en-US" sz="2375">
                <a:solidFill>
                  <a:srgbClr val="E0D6DE"/>
                </a:solidFill>
                <a:latin typeface="Arimo"/>
                <a:ea typeface="Arimo"/>
                <a:cs typeface="Arimo"/>
                <a:sym typeface="Arimo"/>
              </a:rPr>
              <a:t>4</a:t>
            </a:r>
          </a:p>
        </p:txBody>
      </p:sp>
      <p:sp>
        <p:nvSpPr>
          <p:cNvPr id="34" name="TextBox 34"/>
          <p:cNvSpPr txBox="1"/>
          <p:nvPr/>
        </p:nvSpPr>
        <p:spPr>
          <a:xfrm>
            <a:off x="2152055" y="5957441"/>
            <a:ext cx="2562225" cy="339329"/>
          </a:xfrm>
          <a:prstGeom prst="rect">
            <a:avLst/>
          </a:prstGeom>
        </p:spPr>
        <p:txBody>
          <a:bodyPr lIns="0" tIns="0" rIns="0" bIns="0" rtlCol="0" anchor="t">
            <a:spAutoFit/>
          </a:bodyPr>
          <a:lstStyle/>
          <a:p>
            <a:pPr algn="l">
              <a:lnSpc>
                <a:spcPts val="2500"/>
              </a:lnSpc>
            </a:pPr>
            <a:r>
              <a:rPr lang="en-US" sz="2000">
                <a:solidFill>
                  <a:srgbClr val="E0D6DE"/>
                </a:solidFill>
                <a:latin typeface="Arimo"/>
                <a:ea typeface="Arimo"/>
                <a:cs typeface="Arimo"/>
                <a:sym typeface="Arimo"/>
              </a:rPr>
              <a:t>4. LAN to LAN</a:t>
            </a:r>
          </a:p>
        </p:txBody>
      </p:sp>
      <p:sp>
        <p:nvSpPr>
          <p:cNvPr id="35" name="TextBox 35"/>
          <p:cNvSpPr txBox="1"/>
          <p:nvPr/>
        </p:nvSpPr>
        <p:spPr>
          <a:xfrm>
            <a:off x="2152055" y="6343501"/>
            <a:ext cx="15418594" cy="404069"/>
          </a:xfrm>
          <a:prstGeom prst="rect">
            <a:avLst/>
          </a:prstGeom>
        </p:spPr>
        <p:txBody>
          <a:bodyPr lIns="0" tIns="0" rIns="0" bIns="0" rtlCol="0" anchor="t">
            <a:spAutoFit/>
          </a:bodyPr>
          <a:lstStyle/>
          <a:p>
            <a:pPr algn="l">
              <a:lnSpc>
                <a:spcPts val="2562"/>
              </a:lnSpc>
            </a:pPr>
            <a:r>
              <a:rPr lang="en-US" sz="1562">
                <a:solidFill>
                  <a:srgbClr val="E0D6DE"/>
                </a:solidFill>
                <a:latin typeface="Arimo"/>
                <a:ea typeface="Arimo"/>
                <a:cs typeface="Arimo"/>
                <a:sym typeface="Arimo"/>
              </a:rPr>
              <a:t>Conexión entre redes locales.</a:t>
            </a:r>
          </a:p>
        </p:txBody>
      </p:sp>
      <p:grpSp>
        <p:nvGrpSpPr>
          <p:cNvPr id="36" name="Group 36"/>
          <p:cNvGrpSpPr/>
          <p:nvPr/>
        </p:nvGrpSpPr>
        <p:grpSpPr>
          <a:xfrm>
            <a:off x="1226641" y="7604224"/>
            <a:ext cx="717351" cy="28575"/>
            <a:chOff x="0" y="0"/>
            <a:chExt cx="956468" cy="38100"/>
          </a:xfrm>
        </p:grpSpPr>
        <p:sp>
          <p:nvSpPr>
            <p:cNvPr id="37" name="Freeform 37"/>
            <p:cNvSpPr/>
            <p:nvPr/>
          </p:nvSpPr>
          <p:spPr>
            <a:xfrm>
              <a:off x="0" y="0"/>
              <a:ext cx="956437" cy="38100"/>
            </a:xfrm>
            <a:custGeom>
              <a:avLst/>
              <a:gdLst/>
              <a:ahLst/>
              <a:cxnLst/>
              <a:rect l="l" t="t" r="r" b="b"/>
              <a:pathLst>
                <a:path w="956437" h="38100">
                  <a:moveTo>
                    <a:pt x="0" y="19050"/>
                  </a:moveTo>
                  <a:cubicBezTo>
                    <a:pt x="0" y="8509"/>
                    <a:pt x="8509" y="0"/>
                    <a:pt x="19050" y="0"/>
                  </a:cubicBezTo>
                  <a:lnTo>
                    <a:pt x="937387" y="0"/>
                  </a:lnTo>
                  <a:cubicBezTo>
                    <a:pt x="947928" y="0"/>
                    <a:pt x="956437" y="8509"/>
                    <a:pt x="956437" y="19050"/>
                  </a:cubicBezTo>
                  <a:cubicBezTo>
                    <a:pt x="956437" y="29591"/>
                    <a:pt x="947928" y="38100"/>
                    <a:pt x="937387"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38" name="Group 38"/>
          <p:cNvGrpSpPr/>
          <p:nvPr/>
        </p:nvGrpSpPr>
        <p:grpSpPr>
          <a:xfrm>
            <a:off x="794147" y="7387977"/>
            <a:ext cx="461070" cy="461070"/>
            <a:chOff x="0" y="0"/>
            <a:chExt cx="614760" cy="614760"/>
          </a:xfrm>
        </p:grpSpPr>
        <p:sp>
          <p:nvSpPr>
            <p:cNvPr id="39" name="Freeform 39"/>
            <p:cNvSpPr/>
            <p:nvPr/>
          </p:nvSpPr>
          <p:spPr>
            <a:xfrm>
              <a:off x="0" y="0"/>
              <a:ext cx="614807" cy="614807"/>
            </a:xfrm>
            <a:custGeom>
              <a:avLst/>
              <a:gdLst/>
              <a:ahLst/>
              <a:cxnLst/>
              <a:rect l="l" t="t" r="r" b="b"/>
              <a:pathLst>
                <a:path w="614807" h="614807">
                  <a:moveTo>
                    <a:pt x="0" y="41021"/>
                  </a:moveTo>
                  <a:cubicBezTo>
                    <a:pt x="0" y="18415"/>
                    <a:pt x="18415" y="0"/>
                    <a:pt x="41021" y="0"/>
                  </a:cubicBezTo>
                  <a:lnTo>
                    <a:pt x="573786" y="0"/>
                  </a:lnTo>
                  <a:cubicBezTo>
                    <a:pt x="596392" y="0"/>
                    <a:pt x="614807" y="18415"/>
                    <a:pt x="614807" y="41021"/>
                  </a:cubicBezTo>
                  <a:lnTo>
                    <a:pt x="614807" y="573786"/>
                  </a:lnTo>
                  <a:cubicBezTo>
                    <a:pt x="614807" y="596392"/>
                    <a:pt x="596392" y="614807"/>
                    <a:pt x="573786" y="614807"/>
                  </a:cubicBezTo>
                  <a:lnTo>
                    <a:pt x="41021" y="614807"/>
                  </a:lnTo>
                  <a:cubicBezTo>
                    <a:pt x="18415" y="614807"/>
                    <a:pt x="0" y="596392"/>
                    <a:pt x="0" y="573786"/>
                  </a:cubicBezTo>
                  <a:close/>
                </a:path>
              </a:pathLst>
            </a:custGeom>
            <a:solidFill>
              <a:srgbClr val="26262B"/>
            </a:solidFill>
          </p:spPr>
          <p:txBody>
            <a:bodyPr/>
            <a:lstStyle/>
            <a:p>
              <a:endParaRPr lang="en-US"/>
            </a:p>
          </p:txBody>
        </p:sp>
      </p:grpSp>
      <p:sp>
        <p:nvSpPr>
          <p:cNvPr id="40" name="TextBox 40"/>
          <p:cNvSpPr txBox="1"/>
          <p:nvPr/>
        </p:nvSpPr>
        <p:spPr>
          <a:xfrm>
            <a:off x="927795" y="7502872"/>
            <a:ext cx="193625" cy="269379"/>
          </a:xfrm>
          <a:prstGeom prst="rect">
            <a:avLst/>
          </a:prstGeom>
        </p:spPr>
        <p:txBody>
          <a:bodyPr lIns="0" tIns="0" rIns="0" bIns="0" rtlCol="0" anchor="t">
            <a:spAutoFit/>
          </a:bodyPr>
          <a:lstStyle/>
          <a:p>
            <a:pPr algn="ctr">
              <a:lnSpc>
                <a:spcPts val="2375"/>
              </a:lnSpc>
            </a:pPr>
            <a:r>
              <a:rPr lang="en-US" sz="2375">
                <a:solidFill>
                  <a:srgbClr val="E0D6DE"/>
                </a:solidFill>
                <a:latin typeface="Arimo"/>
                <a:ea typeface="Arimo"/>
                <a:cs typeface="Arimo"/>
                <a:sym typeface="Arimo"/>
              </a:rPr>
              <a:t>5</a:t>
            </a:r>
          </a:p>
        </p:txBody>
      </p:sp>
      <p:sp>
        <p:nvSpPr>
          <p:cNvPr id="41" name="TextBox 41"/>
          <p:cNvSpPr txBox="1"/>
          <p:nvPr/>
        </p:nvSpPr>
        <p:spPr>
          <a:xfrm>
            <a:off x="2152055" y="7343329"/>
            <a:ext cx="2562225" cy="339329"/>
          </a:xfrm>
          <a:prstGeom prst="rect">
            <a:avLst/>
          </a:prstGeom>
        </p:spPr>
        <p:txBody>
          <a:bodyPr lIns="0" tIns="0" rIns="0" bIns="0" rtlCol="0" anchor="t">
            <a:spAutoFit/>
          </a:bodyPr>
          <a:lstStyle/>
          <a:p>
            <a:pPr algn="l">
              <a:lnSpc>
                <a:spcPts val="2500"/>
              </a:lnSpc>
            </a:pPr>
            <a:r>
              <a:rPr lang="en-US" sz="2000">
                <a:solidFill>
                  <a:srgbClr val="E0D6DE"/>
                </a:solidFill>
                <a:latin typeface="Arimo"/>
                <a:ea typeface="Arimo"/>
                <a:cs typeface="Arimo"/>
                <a:sym typeface="Arimo"/>
              </a:rPr>
              <a:t>5. VSAT</a:t>
            </a:r>
          </a:p>
        </p:txBody>
      </p:sp>
      <p:sp>
        <p:nvSpPr>
          <p:cNvPr id="42" name="TextBox 42"/>
          <p:cNvSpPr txBox="1"/>
          <p:nvPr/>
        </p:nvSpPr>
        <p:spPr>
          <a:xfrm>
            <a:off x="2152055" y="7729389"/>
            <a:ext cx="15418594" cy="404069"/>
          </a:xfrm>
          <a:prstGeom prst="rect">
            <a:avLst/>
          </a:prstGeom>
        </p:spPr>
        <p:txBody>
          <a:bodyPr lIns="0" tIns="0" rIns="0" bIns="0" rtlCol="0" anchor="t">
            <a:spAutoFit/>
          </a:bodyPr>
          <a:lstStyle/>
          <a:p>
            <a:pPr algn="l">
              <a:lnSpc>
                <a:spcPts val="2562"/>
              </a:lnSpc>
            </a:pPr>
            <a:r>
              <a:rPr lang="en-US" sz="1562">
                <a:solidFill>
                  <a:srgbClr val="E0D6DE"/>
                </a:solidFill>
                <a:latin typeface="Arimo"/>
                <a:ea typeface="Arimo"/>
                <a:cs typeface="Arimo"/>
                <a:sym typeface="Arimo"/>
              </a:rPr>
              <a:t>Comunicación por satélite.</a:t>
            </a:r>
          </a:p>
        </p:txBody>
      </p:sp>
      <p:grpSp>
        <p:nvGrpSpPr>
          <p:cNvPr id="43" name="Group 43"/>
          <p:cNvGrpSpPr/>
          <p:nvPr/>
        </p:nvGrpSpPr>
        <p:grpSpPr>
          <a:xfrm>
            <a:off x="1226641" y="8990111"/>
            <a:ext cx="717351" cy="28575"/>
            <a:chOff x="0" y="0"/>
            <a:chExt cx="956468" cy="38100"/>
          </a:xfrm>
        </p:grpSpPr>
        <p:sp>
          <p:nvSpPr>
            <p:cNvPr id="44" name="Freeform 44"/>
            <p:cNvSpPr/>
            <p:nvPr/>
          </p:nvSpPr>
          <p:spPr>
            <a:xfrm>
              <a:off x="0" y="0"/>
              <a:ext cx="956437" cy="38100"/>
            </a:xfrm>
            <a:custGeom>
              <a:avLst/>
              <a:gdLst/>
              <a:ahLst/>
              <a:cxnLst/>
              <a:rect l="l" t="t" r="r" b="b"/>
              <a:pathLst>
                <a:path w="956437" h="38100">
                  <a:moveTo>
                    <a:pt x="0" y="19050"/>
                  </a:moveTo>
                  <a:cubicBezTo>
                    <a:pt x="0" y="8509"/>
                    <a:pt x="8509" y="0"/>
                    <a:pt x="19050" y="0"/>
                  </a:cubicBezTo>
                  <a:lnTo>
                    <a:pt x="937387" y="0"/>
                  </a:lnTo>
                  <a:cubicBezTo>
                    <a:pt x="947928" y="0"/>
                    <a:pt x="956437" y="8509"/>
                    <a:pt x="956437" y="19050"/>
                  </a:cubicBezTo>
                  <a:cubicBezTo>
                    <a:pt x="956437" y="29591"/>
                    <a:pt x="947928" y="38100"/>
                    <a:pt x="937387"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45" name="Group 45"/>
          <p:cNvGrpSpPr/>
          <p:nvPr/>
        </p:nvGrpSpPr>
        <p:grpSpPr>
          <a:xfrm>
            <a:off x="794147" y="8773865"/>
            <a:ext cx="461070" cy="461070"/>
            <a:chOff x="0" y="0"/>
            <a:chExt cx="614760" cy="614760"/>
          </a:xfrm>
        </p:grpSpPr>
        <p:sp>
          <p:nvSpPr>
            <p:cNvPr id="46" name="Freeform 46"/>
            <p:cNvSpPr/>
            <p:nvPr/>
          </p:nvSpPr>
          <p:spPr>
            <a:xfrm>
              <a:off x="0" y="0"/>
              <a:ext cx="614807" cy="614807"/>
            </a:xfrm>
            <a:custGeom>
              <a:avLst/>
              <a:gdLst/>
              <a:ahLst/>
              <a:cxnLst/>
              <a:rect l="l" t="t" r="r" b="b"/>
              <a:pathLst>
                <a:path w="614807" h="614807">
                  <a:moveTo>
                    <a:pt x="0" y="41021"/>
                  </a:moveTo>
                  <a:cubicBezTo>
                    <a:pt x="0" y="18415"/>
                    <a:pt x="18415" y="0"/>
                    <a:pt x="41021" y="0"/>
                  </a:cubicBezTo>
                  <a:lnTo>
                    <a:pt x="573786" y="0"/>
                  </a:lnTo>
                  <a:cubicBezTo>
                    <a:pt x="596392" y="0"/>
                    <a:pt x="614807" y="18415"/>
                    <a:pt x="614807" y="41021"/>
                  </a:cubicBezTo>
                  <a:lnTo>
                    <a:pt x="614807" y="573786"/>
                  </a:lnTo>
                  <a:cubicBezTo>
                    <a:pt x="614807" y="596392"/>
                    <a:pt x="596392" y="614807"/>
                    <a:pt x="573786" y="614807"/>
                  </a:cubicBezTo>
                  <a:lnTo>
                    <a:pt x="41021" y="614807"/>
                  </a:lnTo>
                  <a:cubicBezTo>
                    <a:pt x="18415" y="614807"/>
                    <a:pt x="0" y="596392"/>
                    <a:pt x="0" y="573786"/>
                  </a:cubicBezTo>
                  <a:close/>
                </a:path>
              </a:pathLst>
            </a:custGeom>
            <a:solidFill>
              <a:srgbClr val="26262B"/>
            </a:solidFill>
          </p:spPr>
          <p:txBody>
            <a:bodyPr/>
            <a:lstStyle/>
            <a:p>
              <a:endParaRPr lang="en-US"/>
            </a:p>
          </p:txBody>
        </p:sp>
      </p:grpSp>
      <p:sp>
        <p:nvSpPr>
          <p:cNvPr id="47" name="TextBox 47"/>
          <p:cNvSpPr txBox="1"/>
          <p:nvPr/>
        </p:nvSpPr>
        <p:spPr>
          <a:xfrm>
            <a:off x="921990" y="8888760"/>
            <a:ext cx="205382" cy="269379"/>
          </a:xfrm>
          <a:prstGeom prst="rect">
            <a:avLst/>
          </a:prstGeom>
        </p:spPr>
        <p:txBody>
          <a:bodyPr lIns="0" tIns="0" rIns="0" bIns="0" rtlCol="0" anchor="t">
            <a:spAutoFit/>
          </a:bodyPr>
          <a:lstStyle/>
          <a:p>
            <a:pPr algn="ctr">
              <a:lnSpc>
                <a:spcPts val="2375"/>
              </a:lnSpc>
            </a:pPr>
            <a:r>
              <a:rPr lang="en-US" sz="2375">
                <a:solidFill>
                  <a:srgbClr val="E0D6DE"/>
                </a:solidFill>
                <a:latin typeface="Arimo"/>
                <a:ea typeface="Arimo"/>
                <a:cs typeface="Arimo"/>
                <a:sym typeface="Arimo"/>
              </a:rPr>
              <a:t>6</a:t>
            </a:r>
          </a:p>
        </p:txBody>
      </p:sp>
      <p:sp>
        <p:nvSpPr>
          <p:cNvPr id="48" name="TextBox 48"/>
          <p:cNvSpPr txBox="1"/>
          <p:nvPr/>
        </p:nvSpPr>
        <p:spPr>
          <a:xfrm>
            <a:off x="2152055" y="8729216"/>
            <a:ext cx="2744241" cy="339329"/>
          </a:xfrm>
          <a:prstGeom prst="rect">
            <a:avLst/>
          </a:prstGeom>
        </p:spPr>
        <p:txBody>
          <a:bodyPr lIns="0" tIns="0" rIns="0" bIns="0" rtlCol="0" anchor="t">
            <a:spAutoFit/>
          </a:bodyPr>
          <a:lstStyle/>
          <a:p>
            <a:pPr algn="l">
              <a:lnSpc>
                <a:spcPts val="2500"/>
              </a:lnSpc>
            </a:pPr>
            <a:r>
              <a:rPr lang="en-US" sz="2000">
                <a:solidFill>
                  <a:srgbClr val="E0D6DE"/>
                </a:solidFill>
                <a:latin typeface="Arimo"/>
                <a:ea typeface="Arimo"/>
                <a:cs typeface="Arimo"/>
                <a:sym typeface="Arimo"/>
              </a:rPr>
              <a:t>6. Conexión Ethernet</a:t>
            </a:r>
          </a:p>
        </p:txBody>
      </p:sp>
      <p:sp>
        <p:nvSpPr>
          <p:cNvPr id="49" name="TextBox 49"/>
          <p:cNvSpPr txBox="1"/>
          <p:nvPr/>
        </p:nvSpPr>
        <p:spPr>
          <a:xfrm>
            <a:off x="2152055" y="9115276"/>
            <a:ext cx="15418594" cy="404069"/>
          </a:xfrm>
          <a:prstGeom prst="rect">
            <a:avLst/>
          </a:prstGeom>
        </p:spPr>
        <p:txBody>
          <a:bodyPr lIns="0" tIns="0" rIns="0" bIns="0" rtlCol="0" anchor="t">
            <a:spAutoFit/>
          </a:bodyPr>
          <a:lstStyle/>
          <a:p>
            <a:pPr algn="l">
              <a:lnSpc>
                <a:spcPts val="2562"/>
              </a:lnSpc>
            </a:pPr>
            <a:r>
              <a:rPr lang="en-US" sz="1562">
                <a:solidFill>
                  <a:srgbClr val="E0D6DE"/>
                </a:solidFill>
                <a:latin typeface="Arimo"/>
                <a:ea typeface="Arimo"/>
                <a:cs typeface="Arimo"/>
                <a:sym typeface="Arimo"/>
              </a:rPr>
              <a:t>Conexión cableada con cables UTP.</a:t>
            </a: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733705" y="1041499"/>
            <a:ext cx="6986736" cy="829419"/>
          </a:xfrm>
          <a:prstGeom prst="rect">
            <a:avLst/>
          </a:prstGeom>
        </p:spPr>
        <p:txBody>
          <a:bodyPr lIns="0" tIns="0" rIns="0" bIns="0" rtlCol="0" anchor="t">
            <a:spAutoFit/>
          </a:bodyPr>
          <a:lstStyle/>
          <a:p>
            <a:pPr algn="l">
              <a:lnSpc>
                <a:spcPts val="6125"/>
              </a:lnSpc>
            </a:pPr>
            <a:r>
              <a:rPr lang="en-US" sz="4875">
                <a:solidFill>
                  <a:srgbClr val="97B8FF"/>
                </a:solidFill>
                <a:latin typeface="Arimo"/>
                <a:ea typeface="Arimo"/>
                <a:cs typeface="Arimo"/>
                <a:sym typeface="Arimo"/>
              </a:rPr>
              <a:t>Escenarios de Enlaces</a:t>
            </a:r>
          </a:p>
        </p:txBody>
      </p:sp>
      <p:sp>
        <p:nvSpPr>
          <p:cNvPr id="7" name="Freeform 7" descr="preencoded.png"/>
          <p:cNvSpPr/>
          <p:nvPr/>
        </p:nvSpPr>
        <p:spPr>
          <a:xfrm>
            <a:off x="7733705" y="2246114"/>
            <a:ext cx="625525" cy="625525"/>
          </a:xfrm>
          <a:custGeom>
            <a:avLst/>
            <a:gdLst/>
            <a:ahLst/>
            <a:cxnLst/>
            <a:rect l="l" t="t" r="r" b="b"/>
            <a:pathLst>
              <a:path w="625525" h="625525">
                <a:moveTo>
                  <a:pt x="0" y="0"/>
                </a:moveTo>
                <a:lnTo>
                  <a:pt x="625525" y="0"/>
                </a:lnTo>
                <a:lnTo>
                  <a:pt x="625525" y="625525"/>
                </a:lnTo>
                <a:lnTo>
                  <a:pt x="0" y="625525"/>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7733705" y="3102769"/>
            <a:ext cx="4674394" cy="410021"/>
          </a:xfrm>
          <a:prstGeom prst="rect">
            <a:avLst/>
          </a:prstGeom>
        </p:spPr>
        <p:txBody>
          <a:bodyPr lIns="0" tIns="0" rIns="0" bIns="0" rtlCol="0" anchor="t">
            <a:spAutoFit/>
          </a:bodyPr>
          <a:lstStyle/>
          <a:p>
            <a:pPr algn="l">
              <a:lnSpc>
                <a:spcPts val="3062"/>
              </a:lnSpc>
            </a:pPr>
            <a:r>
              <a:rPr lang="en-US" sz="2437">
                <a:solidFill>
                  <a:srgbClr val="E0D6DE"/>
                </a:solidFill>
                <a:latin typeface="Arimo"/>
                <a:ea typeface="Arimo"/>
                <a:cs typeface="Arimo"/>
                <a:sym typeface="Arimo"/>
              </a:rPr>
              <a:t>Conectividad de Call Centers</a:t>
            </a:r>
          </a:p>
        </p:txBody>
      </p:sp>
      <p:sp>
        <p:nvSpPr>
          <p:cNvPr id="9" name="TextBox 9"/>
          <p:cNvSpPr txBox="1"/>
          <p:nvPr/>
        </p:nvSpPr>
        <p:spPr>
          <a:xfrm>
            <a:off x="7733705" y="3567559"/>
            <a:ext cx="9678591" cy="495449"/>
          </a:xfrm>
          <a:prstGeom prst="rect">
            <a:avLst/>
          </a:prstGeom>
        </p:spPr>
        <p:txBody>
          <a:bodyPr lIns="0" tIns="0" rIns="0" bIns="0" rtlCol="0" anchor="t">
            <a:spAutoFit/>
          </a:bodyPr>
          <a:lstStyle/>
          <a:p>
            <a:pPr algn="l">
              <a:lnSpc>
                <a:spcPts val="3125"/>
              </a:lnSpc>
            </a:pPr>
            <a:r>
              <a:rPr lang="en-US" sz="1937">
                <a:solidFill>
                  <a:srgbClr val="E0D6DE"/>
                </a:solidFill>
                <a:latin typeface="Arimo"/>
                <a:ea typeface="Arimo"/>
                <a:cs typeface="Arimo"/>
                <a:sym typeface="Arimo"/>
              </a:rPr>
              <a:t>MPLS para conectar varios call centers con un data center central.</a:t>
            </a:r>
          </a:p>
        </p:txBody>
      </p:sp>
      <p:sp>
        <p:nvSpPr>
          <p:cNvPr id="10" name="Freeform 10" descr="preencoded.png"/>
          <p:cNvSpPr/>
          <p:nvPr/>
        </p:nvSpPr>
        <p:spPr>
          <a:xfrm>
            <a:off x="7733705" y="4813547"/>
            <a:ext cx="625525" cy="625525"/>
          </a:xfrm>
          <a:custGeom>
            <a:avLst/>
            <a:gdLst/>
            <a:ahLst/>
            <a:cxnLst/>
            <a:rect l="l" t="t" r="r" b="b"/>
            <a:pathLst>
              <a:path w="625525" h="625525">
                <a:moveTo>
                  <a:pt x="0" y="0"/>
                </a:moveTo>
                <a:lnTo>
                  <a:pt x="625525" y="0"/>
                </a:lnTo>
                <a:lnTo>
                  <a:pt x="625525" y="625525"/>
                </a:lnTo>
                <a:lnTo>
                  <a:pt x="0" y="625525"/>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7733705" y="5670202"/>
            <a:ext cx="4771132" cy="410021"/>
          </a:xfrm>
          <a:prstGeom prst="rect">
            <a:avLst/>
          </a:prstGeom>
        </p:spPr>
        <p:txBody>
          <a:bodyPr lIns="0" tIns="0" rIns="0" bIns="0" rtlCol="0" anchor="t">
            <a:spAutoFit/>
          </a:bodyPr>
          <a:lstStyle/>
          <a:p>
            <a:pPr algn="l">
              <a:lnSpc>
                <a:spcPts val="3062"/>
              </a:lnSpc>
            </a:pPr>
            <a:r>
              <a:rPr lang="en-US" sz="2437">
                <a:solidFill>
                  <a:srgbClr val="E0D6DE"/>
                </a:solidFill>
                <a:latin typeface="Arimo"/>
                <a:ea typeface="Arimo"/>
                <a:cs typeface="Arimo"/>
                <a:sym typeface="Arimo"/>
              </a:rPr>
              <a:t>Conexión de Pozos Petroleros</a:t>
            </a:r>
          </a:p>
        </p:txBody>
      </p:sp>
      <p:sp>
        <p:nvSpPr>
          <p:cNvPr id="12" name="TextBox 12"/>
          <p:cNvSpPr txBox="1"/>
          <p:nvPr/>
        </p:nvSpPr>
        <p:spPr>
          <a:xfrm>
            <a:off x="7733705" y="6134992"/>
            <a:ext cx="9678591" cy="495449"/>
          </a:xfrm>
          <a:prstGeom prst="rect">
            <a:avLst/>
          </a:prstGeom>
        </p:spPr>
        <p:txBody>
          <a:bodyPr lIns="0" tIns="0" rIns="0" bIns="0" rtlCol="0" anchor="t">
            <a:spAutoFit/>
          </a:bodyPr>
          <a:lstStyle/>
          <a:p>
            <a:pPr algn="l">
              <a:lnSpc>
                <a:spcPts val="3125"/>
              </a:lnSpc>
            </a:pPr>
            <a:r>
              <a:rPr lang="en-US" sz="1937">
                <a:solidFill>
                  <a:srgbClr val="E0D6DE"/>
                </a:solidFill>
                <a:latin typeface="Arimo"/>
                <a:ea typeface="Arimo"/>
                <a:cs typeface="Arimo"/>
                <a:sym typeface="Arimo"/>
              </a:rPr>
              <a:t>VSAT para conectar los datos de los pozos petroleros durante 15 minutos por día.</a:t>
            </a:r>
          </a:p>
        </p:txBody>
      </p:sp>
      <p:sp>
        <p:nvSpPr>
          <p:cNvPr id="13" name="Freeform 13" descr="preencoded.png"/>
          <p:cNvSpPr/>
          <p:nvPr/>
        </p:nvSpPr>
        <p:spPr>
          <a:xfrm>
            <a:off x="7733705" y="7380982"/>
            <a:ext cx="625525" cy="625525"/>
          </a:xfrm>
          <a:custGeom>
            <a:avLst/>
            <a:gdLst/>
            <a:ahLst/>
            <a:cxnLst/>
            <a:rect l="l" t="t" r="r" b="b"/>
            <a:pathLst>
              <a:path w="625525" h="625525">
                <a:moveTo>
                  <a:pt x="0" y="0"/>
                </a:moveTo>
                <a:lnTo>
                  <a:pt x="625525" y="0"/>
                </a:lnTo>
                <a:lnTo>
                  <a:pt x="625525" y="625526"/>
                </a:lnTo>
                <a:lnTo>
                  <a:pt x="0" y="625526"/>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7733705" y="8237636"/>
            <a:ext cx="4713834" cy="410021"/>
          </a:xfrm>
          <a:prstGeom prst="rect">
            <a:avLst/>
          </a:prstGeom>
        </p:spPr>
        <p:txBody>
          <a:bodyPr lIns="0" tIns="0" rIns="0" bIns="0" rtlCol="0" anchor="t">
            <a:spAutoFit/>
          </a:bodyPr>
          <a:lstStyle/>
          <a:p>
            <a:pPr algn="l">
              <a:lnSpc>
                <a:spcPts val="3062"/>
              </a:lnSpc>
            </a:pPr>
            <a:r>
              <a:rPr lang="en-US" sz="2437">
                <a:solidFill>
                  <a:srgbClr val="E0D6DE"/>
                </a:solidFill>
                <a:latin typeface="Arimo"/>
                <a:ea typeface="Arimo"/>
                <a:cs typeface="Arimo"/>
                <a:sym typeface="Arimo"/>
              </a:rPr>
              <a:t>Comunicación entre Edificios</a:t>
            </a:r>
          </a:p>
        </p:txBody>
      </p:sp>
      <p:sp>
        <p:nvSpPr>
          <p:cNvPr id="15" name="TextBox 15"/>
          <p:cNvSpPr txBox="1"/>
          <p:nvPr/>
        </p:nvSpPr>
        <p:spPr>
          <a:xfrm>
            <a:off x="7733705" y="8702428"/>
            <a:ext cx="9678591" cy="495449"/>
          </a:xfrm>
          <a:prstGeom prst="rect">
            <a:avLst/>
          </a:prstGeom>
        </p:spPr>
        <p:txBody>
          <a:bodyPr lIns="0" tIns="0" rIns="0" bIns="0" rtlCol="0" anchor="t">
            <a:spAutoFit/>
          </a:bodyPr>
          <a:lstStyle/>
          <a:p>
            <a:pPr algn="l">
              <a:lnSpc>
                <a:spcPts val="3125"/>
              </a:lnSpc>
            </a:pPr>
            <a:r>
              <a:rPr lang="en-US" sz="1937">
                <a:solidFill>
                  <a:srgbClr val="E0D6DE"/>
                </a:solidFill>
                <a:latin typeface="Arimo"/>
                <a:ea typeface="Arimo"/>
                <a:cs typeface="Arimo"/>
                <a:sym typeface="Arimo"/>
              </a:rPr>
              <a:t>Conexión Ethernet para comunicar dos edificios enfrentados en la misma calle.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960536" y="918865"/>
            <a:ext cx="6861572" cy="914698"/>
          </a:xfrm>
          <a:prstGeom prst="rect">
            <a:avLst/>
          </a:prstGeom>
        </p:spPr>
        <p:txBody>
          <a:bodyPr lIns="0" tIns="0" rIns="0" bIns="0" rtlCol="0" anchor="t">
            <a:spAutoFit/>
          </a:bodyPr>
          <a:lstStyle/>
          <a:p>
            <a:pPr algn="l">
              <a:lnSpc>
                <a:spcPts val="6749"/>
              </a:lnSpc>
            </a:pPr>
            <a:r>
              <a:rPr lang="en-US" sz="5374">
                <a:solidFill>
                  <a:srgbClr val="97B8FF"/>
                </a:solidFill>
                <a:latin typeface="Arimo"/>
                <a:ea typeface="Arimo"/>
                <a:cs typeface="Arimo"/>
                <a:sym typeface="Arimo"/>
              </a:rPr>
              <a:t>Tecnología LTE</a:t>
            </a:r>
          </a:p>
        </p:txBody>
      </p:sp>
      <p:grpSp>
        <p:nvGrpSpPr>
          <p:cNvPr id="7" name="Group 7"/>
          <p:cNvGrpSpPr/>
          <p:nvPr/>
        </p:nvGrpSpPr>
        <p:grpSpPr>
          <a:xfrm>
            <a:off x="960536" y="2553891"/>
            <a:ext cx="617488" cy="617487"/>
            <a:chOff x="0" y="0"/>
            <a:chExt cx="823317" cy="823317"/>
          </a:xfrm>
        </p:grpSpPr>
        <p:sp>
          <p:nvSpPr>
            <p:cNvPr id="8" name="Freeform 8"/>
            <p:cNvSpPr/>
            <p:nvPr/>
          </p:nvSpPr>
          <p:spPr>
            <a:xfrm>
              <a:off x="0" y="0"/>
              <a:ext cx="823341" cy="823341"/>
            </a:xfrm>
            <a:custGeom>
              <a:avLst/>
              <a:gdLst/>
              <a:ahLst/>
              <a:cxnLst/>
              <a:rect l="l" t="t" r="r" b="b"/>
              <a:pathLst>
                <a:path w="823341" h="823341">
                  <a:moveTo>
                    <a:pt x="0" y="54864"/>
                  </a:moveTo>
                  <a:cubicBezTo>
                    <a:pt x="0" y="24638"/>
                    <a:pt x="24638" y="0"/>
                    <a:pt x="54864" y="0"/>
                  </a:cubicBezTo>
                  <a:lnTo>
                    <a:pt x="768477" y="0"/>
                  </a:lnTo>
                  <a:cubicBezTo>
                    <a:pt x="798830" y="0"/>
                    <a:pt x="823341" y="24638"/>
                    <a:pt x="823341" y="54864"/>
                  </a:cubicBezTo>
                  <a:lnTo>
                    <a:pt x="823341" y="768477"/>
                  </a:lnTo>
                  <a:cubicBezTo>
                    <a:pt x="823341" y="798830"/>
                    <a:pt x="798703" y="823341"/>
                    <a:pt x="768477" y="823341"/>
                  </a:cubicBezTo>
                  <a:lnTo>
                    <a:pt x="54864" y="823341"/>
                  </a:lnTo>
                  <a:cubicBezTo>
                    <a:pt x="24638" y="823341"/>
                    <a:pt x="0" y="798703"/>
                    <a:pt x="0" y="768477"/>
                  </a:cubicBezTo>
                  <a:close/>
                </a:path>
              </a:pathLst>
            </a:custGeom>
            <a:solidFill>
              <a:srgbClr val="26262B"/>
            </a:solidFill>
          </p:spPr>
          <p:txBody>
            <a:bodyPr/>
            <a:lstStyle/>
            <a:p>
              <a:endParaRPr lang="en-US"/>
            </a:p>
          </p:txBody>
        </p:sp>
      </p:grpSp>
      <p:sp>
        <p:nvSpPr>
          <p:cNvPr id="9" name="TextBox 9"/>
          <p:cNvSpPr txBox="1"/>
          <p:nvPr/>
        </p:nvSpPr>
        <p:spPr>
          <a:xfrm>
            <a:off x="1182141" y="2694831"/>
            <a:ext cx="174277" cy="373559"/>
          </a:xfrm>
          <a:prstGeom prst="rect">
            <a:avLst/>
          </a:prstGeom>
        </p:spPr>
        <p:txBody>
          <a:bodyPr lIns="0" tIns="0" rIns="0" bIns="0" rtlCol="0" anchor="t">
            <a:spAutoFit/>
          </a:bodyPr>
          <a:lstStyle/>
          <a:p>
            <a:pPr algn="ctr">
              <a:lnSpc>
                <a:spcPts val="3187"/>
              </a:lnSpc>
            </a:pPr>
            <a:r>
              <a:rPr lang="en-US" sz="3187">
                <a:solidFill>
                  <a:srgbClr val="E0D6DE"/>
                </a:solidFill>
                <a:latin typeface="Arimo"/>
                <a:ea typeface="Arimo"/>
                <a:cs typeface="Arimo"/>
                <a:sym typeface="Arimo"/>
              </a:rPr>
              <a:t>1</a:t>
            </a:r>
          </a:p>
        </p:txBody>
      </p:sp>
      <p:sp>
        <p:nvSpPr>
          <p:cNvPr id="10" name="TextBox 10"/>
          <p:cNvSpPr txBox="1"/>
          <p:nvPr/>
        </p:nvSpPr>
        <p:spPr>
          <a:xfrm>
            <a:off x="1852464" y="2525316"/>
            <a:ext cx="4902845" cy="457349"/>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Velocidades de Transmisión</a:t>
            </a:r>
          </a:p>
        </p:txBody>
      </p:sp>
      <p:sp>
        <p:nvSpPr>
          <p:cNvPr id="11" name="TextBox 11"/>
          <p:cNvSpPr txBox="1"/>
          <p:nvPr/>
        </p:nvSpPr>
        <p:spPr>
          <a:xfrm>
            <a:off x="1852464" y="3052019"/>
            <a:ext cx="8617000" cy="973336"/>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Ofrece velocidades de descarga de hasta 300 Mbps y de subida de hasta 75 Mbps.</a:t>
            </a:r>
          </a:p>
        </p:txBody>
      </p:sp>
      <p:grpSp>
        <p:nvGrpSpPr>
          <p:cNvPr id="12" name="Group 12"/>
          <p:cNvGrpSpPr/>
          <p:nvPr/>
        </p:nvGrpSpPr>
        <p:grpSpPr>
          <a:xfrm>
            <a:off x="960536" y="4608462"/>
            <a:ext cx="617488" cy="617488"/>
            <a:chOff x="0" y="0"/>
            <a:chExt cx="823317" cy="823317"/>
          </a:xfrm>
        </p:grpSpPr>
        <p:sp>
          <p:nvSpPr>
            <p:cNvPr id="13" name="Freeform 13"/>
            <p:cNvSpPr/>
            <p:nvPr/>
          </p:nvSpPr>
          <p:spPr>
            <a:xfrm>
              <a:off x="0" y="0"/>
              <a:ext cx="823341" cy="823341"/>
            </a:xfrm>
            <a:custGeom>
              <a:avLst/>
              <a:gdLst/>
              <a:ahLst/>
              <a:cxnLst/>
              <a:rect l="l" t="t" r="r" b="b"/>
              <a:pathLst>
                <a:path w="823341" h="823341">
                  <a:moveTo>
                    <a:pt x="0" y="54864"/>
                  </a:moveTo>
                  <a:cubicBezTo>
                    <a:pt x="0" y="24638"/>
                    <a:pt x="24638" y="0"/>
                    <a:pt x="54864" y="0"/>
                  </a:cubicBezTo>
                  <a:lnTo>
                    <a:pt x="768477" y="0"/>
                  </a:lnTo>
                  <a:cubicBezTo>
                    <a:pt x="798830" y="0"/>
                    <a:pt x="823341" y="24638"/>
                    <a:pt x="823341" y="54864"/>
                  </a:cubicBezTo>
                  <a:lnTo>
                    <a:pt x="823341" y="768477"/>
                  </a:lnTo>
                  <a:cubicBezTo>
                    <a:pt x="823341" y="798830"/>
                    <a:pt x="798703" y="823341"/>
                    <a:pt x="768477" y="823341"/>
                  </a:cubicBezTo>
                  <a:lnTo>
                    <a:pt x="54864" y="823341"/>
                  </a:lnTo>
                  <a:cubicBezTo>
                    <a:pt x="24638" y="823341"/>
                    <a:pt x="0" y="798703"/>
                    <a:pt x="0" y="768477"/>
                  </a:cubicBezTo>
                  <a:close/>
                </a:path>
              </a:pathLst>
            </a:custGeom>
            <a:solidFill>
              <a:srgbClr val="26262B"/>
            </a:solidFill>
          </p:spPr>
          <p:txBody>
            <a:bodyPr/>
            <a:lstStyle/>
            <a:p>
              <a:endParaRPr lang="en-US"/>
            </a:p>
          </p:txBody>
        </p:sp>
      </p:grpSp>
      <p:sp>
        <p:nvSpPr>
          <p:cNvPr id="14" name="TextBox 14"/>
          <p:cNvSpPr txBox="1"/>
          <p:nvPr/>
        </p:nvSpPr>
        <p:spPr>
          <a:xfrm>
            <a:off x="1140916" y="4749404"/>
            <a:ext cx="256580" cy="373559"/>
          </a:xfrm>
          <a:prstGeom prst="rect">
            <a:avLst/>
          </a:prstGeom>
        </p:spPr>
        <p:txBody>
          <a:bodyPr lIns="0" tIns="0" rIns="0" bIns="0" rtlCol="0" anchor="t">
            <a:spAutoFit/>
          </a:bodyPr>
          <a:lstStyle/>
          <a:p>
            <a:pPr algn="ctr">
              <a:lnSpc>
                <a:spcPts val="3187"/>
              </a:lnSpc>
            </a:pPr>
            <a:r>
              <a:rPr lang="en-US" sz="3187">
                <a:solidFill>
                  <a:srgbClr val="E0D6DE"/>
                </a:solidFill>
                <a:latin typeface="Arimo"/>
                <a:ea typeface="Arimo"/>
                <a:cs typeface="Arimo"/>
                <a:sym typeface="Arimo"/>
              </a:rPr>
              <a:t>2</a:t>
            </a:r>
          </a:p>
        </p:txBody>
      </p:sp>
      <p:sp>
        <p:nvSpPr>
          <p:cNvPr id="15" name="TextBox 15"/>
          <p:cNvSpPr txBox="1"/>
          <p:nvPr/>
        </p:nvSpPr>
        <p:spPr>
          <a:xfrm>
            <a:off x="1852464" y="4579887"/>
            <a:ext cx="3430786" cy="457349"/>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Tecnologías</a:t>
            </a:r>
          </a:p>
        </p:txBody>
      </p:sp>
      <p:sp>
        <p:nvSpPr>
          <p:cNvPr id="16" name="TextBox 16"/>
          <p:cNvSpPr txBox="1"/>
          <p:nvPr/>
        </p:nvSpPr>
        <p:spPr>
          <a:xfrm>
            <a:off x="1852464" y="5106590"/>
            <a:ext cx="8617000" cy="534292"/>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Utiliza tecnologías como OFDMA, MIMO y modulación adaptativa.</a:t>
            </a:r>
          </a:p>
        </p:txBody>
      </p:sp>
      <p:grpSp>
        <p:nvGrpSpPr>
          <p:cNvPr id="17" name="Group 17"/>
          <p:cNvGrpSpPr/>
          <p:nvPr/>
        </p:nvGrpSpPr>
        <p:grpSpPr>
          <a:xfrm>
            <a:off x="960536" y="6223992"/>
            <a:ext cx="617488" cy="617488"/>
            <a:chOff x="0" y="0"/>
            <a:chExt cx="823317" cy="823317"/>
          </a:xfrm>
        </p:grpSpPr>
        <p:sp>
          <p:nvSpPr>
            <p:cNvPr id="18" name="Freeform 18"/>
            <p:cNvSpPr/>
            <p:nvPr/>
          </p:nvSpPr>
          <p:spPr>
            <a:xfrm>
              <a:off x="0" y="0"/>
              <a:ext cx="823341" cy="823341"/>
            </a:xfrm>
            <a:custGeom>
              <a:avLst/>
              <a:gdLst/>
              <a:ahLst/>
              <a:cxnLst/>
              <a:rect l="l" t="t" r="r" b="b"/>
              <a:pathLst>
                <a:path w="823341" h="823341">
                  <a:moveTo>
                    <a:pt x="0" y="54864"/>
                  </a:moveTo>
                  <a:cubicBezTo>
                    <a:pt x="0" y="24638"/>
                    <a:pt x="24638" y="0"/>
                    <a:pt x="54864" y="0"/>
                  </a:cubicBezTo>
                  <a:lnTo>
                    <a:pt x="768477" y="0"/>
                  </a:lnTo>
                  <a:cubicBezTo>
                    <a:pt x="798830" y="0"/>
                    <a:pt x="823341" y="24638"/>
                    <a:pt x="823341" y="54864"/>
                  </a:cubicBezTo>
                  <a:lnTo>
                    <a:pt x="823341" y="768477"/>
                  </a:lnTo>
                  <a:cubicBezTo>
                    <a:pt x="823341" y="798830"/>
                    <a:pt x="798703" y="823341"/>
                    <a:pt x="768477" y="823341"/>
                  </a:cubicBezTo>
                  <a:lnTo>
                    <a:pt x="54864" y="823341"/>
                  </a:lnTo>
                  <a:cubicBezTo>
                    <a:pt x="24638" y="823341"/>
                    <a:pt x="0" y="798703"/>
                    <a:pt x="0" y="768477"/>
                  </a:cubicBezTo>
                  <a:close/>
                </a:path>
              </a:pathLst>
            </a:custGeom>
            <a:solidFill>
              <a:srgbClr val="26262B"/>
            </a:solidFill>
          </p:spPr>
          <p:txBody>
            <a:bodyPr/>
            <a:lstStyle/>
            <a:p>
              <a:endParaRPr lang="en-US"/>
            </a:p>
          </p:txBody>
        </p:sp>
      </p:grpSp>
      <p:sp>
        <p:nvSpPr>
          <p:cNvPr id="19" name="TextBox 19"/>
          <p:cNvSpPr txBox="1"/>
          <p:nvPr/>
        </p:nvSpPr>
        <p:spPr>
          <a:xfrm>
            <a:off x="1141660" y="6364932"/>
            <a:ext cx="255240" cy="373559"/>
          </a:xfrm>
          <a:prstGeom prst="rect">
            <a:avLst/>
          </a:prstGeom>
        </p:spPr>
        <p:txBody>
          <a:bodyPr lIns="0" tIns="0" rIns="0" bIns="0" rtlCol="0" anchor="t">
            <a:spAutoFit/>
          </a:bodyPr>
          <a:lstStyle/>
          <a:p>
            <a:pPr algn="ctr">
              <a:lnSpc>
                <a:spcPts val="3187"/>
              </a:lnSpc>
            </a:pPr>
            <a:r>
              <a:rPr lang="en-US" sz="3187">
                <a:solidFill>
                  <a:srgbClr val="E0D6DE"/>
                </a:solidFill>
                <a:latin typeface="Arimo"/>
                <a:ea typeface="Arimo"/>
                <a:cs typeface="Arimo"/>
                <a:sym typeface="Arimo"/>
              </a:rPr>
              <a:t>3</a:t>
            </a:r>
          </a:p>
        </p:txBody>
      </p:sp>
      <p:sp>
        <p:nvSpPr>
          <p:cNvPr id="20" name="TextBox 20"/>
          <p:cNvSpPr txBox="1"/>
          <p:nvPr/>
        </p:nvSpPr>
        <p:spPr>
          <a:xfrm>
            <a:off x="1852464" y="6195417"/>
            <a:ext cx="3430786" cy="457349"/>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Latencia</a:t>
            </a:r>
          </a:p>
        </p:txBody>
      </p:sp>
      <p:sp>
        <p:nvSpPr>
          <p:cNvPr id="21" name="TextBox 21"/>
          <p:cNvSpPr txBox="1"/>
          <p:nvPr/>
        </p:nvSpPr>
        <p:spPr>
          <a:xfrm>
            <a:off x="1852464" y="6722120"/>
            <a:ext cx="8617000" cy="973336"/>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Reduce la latencia a menos de 10 ms para aplicaciones en tiempo real.</a:t>
            </a:r>
          </a:p>
        </p:txBody>
      </p:sp>
      <p:grpSp>
        <p:nvGrpSpPr>
          <p:cNvPr id="22" name="Group 22"/>
          <p:cNvGrpSpPr/>
          <p:nvPr/>
        </p:nvGrpSpPr>
        <p:grpSpPr>
          <a:xfrm>
            <a:off x="960536" y="8278565"/>
            <a:ext cx="617488" cy="617488"/>
            <a:chOff x="0" y="0"/>
            <a:chExt cx="823317" cy="823317"/>
          </a:xfrm>
        </p:grpSpPr>
        <p:sp>
          <p:nvSpPr>
            <p:cNvPr id="23" name="Freeform 23"/>
            <p:cNvSpPr/>
            <p:nvPr/>
          </p:nvSpPr>
          <p:spPr>
            <a:xfrm>
              <a:off x="0" y="0"/>
              <a:ext cx="823341" cy="823341"/>
            </a:xfrm>
            <a:custGeom>
              <a:avLst/>
              <a:gdLst/>
              <a:ahLst/>
              <a:cxnLst/>
              <a:rect l="l" t="t" r="r" b="b"/>
              <a:pathLst>
                <a:path w="823341" h="823341">
                  <a:moveTo>
                    <a:pt x="0" y="54864"/>
                  </a:moveTo>
                  <a:cubicBezTo>
                    <a:pt x="0" y="24638"/>
                    <a:pt x="24638" y="0"/>
                    <a:pt x="54864" y="0"/>
                  </a:cubicBezTo>
                  <a:lnTo>
                    <a:pt x="768477" y="0"/>
                  </a:lnTo>
                  <a:cubicBezTo>
                    <a:pt x="798830" y="0"/>
                    <a:pt x="823341" y="24638"/>
                    <a:pt x="823341" y="54864"/>
                  </a:cubicBezTo>
                  <a:lnTo>
                    <a:pt x="823341" y="768477"/>
                  </a:lnTo>
                  <a:cubicBezTo>
                    <a:pt x="823341" y="798830"/>
                    <a:pt x="798703" y="823341"/>
                    <a:pt x="768477" y="823341"/>
                  </a:cubicBezTo>
                  <a:lnTo>
                    <a:pt x="54864" y="823341"/>
                  </a:lnTo>
                  <a:cubicBezTo>
                    <a:pt x="24638" y="823341"/>
                    <a:pt x="0" y="798703"/>
                    <a:pt x="0" y="768477"/>
                  </a:cubicBezTo>
                  <a:close/>
                </a:path>
              </a:pathLst>
            </a:custGeom>
            <a:solidFill>
              <a:srgbClr val="26262B"/>
            </a:solidFill>
          </p:spPr>
          <p:txBody>
            <a:bodyPr/>
            <a:lstStyle/>
            <a:p>
              <a:endParaRPr lang="en-US"/>
            </a:p>
          </p:txBody>
        </p:sp>
      </p:grpSp>
      <p:sp>
        <p:nvSpPr>
          <p:cNvPr id="24" name="TextBox 24"/>
          <p:cNvSpPr txBox="1"/>
          <p:nvPr/>
        </p:nvSpPr>
        <p:spPr>
          <a:xfrm>
            <a:off x="1134964" y="8419505"/>
            <a:ext cx="268486" cy="373559"/>
          </a:xfrm>
          <a:prstGeom prst="rect">
            <a:avLst/>
          </a:prstGeom>
        </p:spPr>
        <p:txBody>
          <a:bodyPr lIns="0" tIns="0" rIns="0" bIns="0" rtlCol="0" anchor="t">
            <a:spAutoFit/>
          </a:bodyPr>
          <a:lstStyle/>
          <a:p>
            <a:pPr algn="ctr">
              <a:lnSpc>
                <a:spcPts val="3187"/>
              </a:lnSpc>
            </a:pPr>
            <a:r>
              <a:rPr lang="en-US" sz="3187">
                <a:solidFill>
                  <a:srgbClr val="E0D6DE"/>
                </a:solidFill>
                <a:latin typeface="Arimo"/>
                <a:ea typeface="Arimo"/>
                <a:cs typeface="Arimo"/>
                <a:sym typeface="Arimo"/>
              </a:rPr>
              <a:t>4</a:t>
            </a:r>
          </a:p>
        </p:txBody>
      </p:sp>
      <p:sp>
        <p:nvSpPr>
          <p:cNvPr id="25" name="TextBox 25"/>
          <p:cNvSpPr txBox="1"/>
          <p:nvPr/>
        </p:nvSpPr>
        <p:spPr>
          <a:xfrm>
            <a:off x="1852464" y="8249990"/>
            <a:ext cx="4000054" cy="457349"/>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Handover entre Celdas</a:t>
            </a:r>
          </a:p>
        </p:txBody>
      </p:sp>
      <p:sp>
        <p:nvSpPr>
          <p:cNvPr id="26" name="TextBox 26"/>
          <p:cNvSpPr txBox="1"/>
          <p:nvPr/>
        </p:nvSpPr>
        <p:spPr>
          <a:xfrm>
            <a:off x="1852464" y="8776692"/>
            <a:ext cx="8617000" cy="534292"/>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Soporta handover entre celdas para movilidad continua.</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18288000" cy="3513088"/>
          </a:xfrm>
          <a:custGeom>
            <a:avLst/>
            <a:gdLst/>
            <a:ahLst/>
            <a:cxnLst/>
            <a:rect l="l" t="t" r="r" b="b"/>
            <a:pathLst>
              <a:path w="18288000" h="3513088">
                <a:moveTo>
                  <a:pt x="0" y="0"/>
                </a:moveTo>
                <a:lnTo>
                  <a:pt x="18288000" y="0"/>
                </a:lnTo>
                <a:lnTo>
                  <a:pt x="18288000" y="3513088"/>
                </a:lnTo>
                <a:lnTo>
                  <a:pt x="0" y="3513088"/>
                </a:lnTo>
                <a:lnTo>
                  <a:pt x="0" y="0"/>
                </a:lnTo>
                <a:close/>
              </a:path>
            </a:pathLst>
          </a:custGeom>
          <a:blipFill>
            <a:blip r:embed="rId4"/>
            <a:stretch>
              <a:fillRect t="-23" b="-23"/>
            </a:stretch>
          </a:blipFill>
        </p:spPr>
        <p:txBody>
          <a:bodyPr/>
          <a:lstStyle/>
          <a:p>
            <a:endParaRPr lang="en-US"/>
          </a:p>
        </p:txBody>
      </p:sp>
      <p:sp>
        <p:nvSpPr>
          <p:cNvPr id="6" name="TextBox 6"/>
          <p:cNvSpPr txBox="1"/>
          <p:nvPr/>
        </p:nvSpPr>
        <p:spPr>
          <a:xfrm>
            <a:off x="983605" y="4229695"/>
            <a:ext cx="12635359" cy="935385"/>
          </a:xfrm>
          <a:prstGeom prst="rect">
            <a:avLst/>
          </a:prstGeom>
        </p:spPr>
        <p:txBody>
          <a:bodyPr lIns="0" tIns="0" rIns="0" bIns="0" rtlCol="0" anchor="t">
            <a:spAutoFit/>
          </a:bodyPr>
          <a:lstStyle/>
          <a:p>
            <a:pPr algn="l">
              <a:lnSpc>
                <a:spcPts val="6875"/>
              </a:lnSpc>
            </a:pPr>
            <a:r>
              <a:rPr lang="en-US" sz="5500">
                <a:solidFill>
                  <a:srgbClr val="97B8FF"/>
                </a:solidFill>
                <a:latin typeface="Arimo"/>
                <a:ea typeface="Arimo"/>
                <a:cs typeface="Arimo"/>
                <a:sym typeface="Arimo"/>
              </a:rPr>
              <a:t>Características de Microsoft Teams</a:t>
            </a:r>
          </a:p>
        </p:txBody>
      </p:sp>
      <p:grpSp>
        <p:nvGrpSpPr>
          <p:cNvPr id="7" name="Group 7"/>
          <p:cNvGrpSpPr/>
          <p:nvPr/>
        </p:nvGrpSpPr>
        <p:grpSpPr>
          <a:xfrm>
            <a:off x="983605" y="5902673"/>
            <a:ext cx="632222" cy="632222"/>
            <a:chOff x="0" y="0"/>
            <a:chExt cx="842963" cy="842963"/>
          </a:xfrm>
        </p:grpSpPr>
        <p:sp>
          <p:nvSpPr>
            <p:cNvPr id="8" name="Freeform 8"/>
            <p:cNvSpPr/>
            <p:nvPr/>
          </p:nvSpPr>
          <p:spPr>
            <a:xfrm>
              <a:off x="0" y="0"/>
              <a:ext cx="843026" cy="843026"/>
            </a:xfrm>
            <a:custGeom>
              <a:avLst/>
              <a:gdLst/>
              <a:ahLst/>
              <a:cxnLst/>
              <a:rect l="l" t="t" r="r" b="b"/>
              <a:pathLst>
                <a:path w="843026" h="843026">
                  <a:moveTo>
                    <a:pt x="0" y="56261"/>
                  </a:moveTo>
                  <a:cubicBezTo>
                    <a:pt x="0" y="25146"/>
                    <a:pt x="25146" y="0"/>
                    <a:pt x="56261" y="0"/>
                  </a:cubicBezTo>
                  <a:lnTo>
                    <a:pt x="786765" y="0"/>
                  </a:lnTo>
                  <a:cubicBezTo>
                    <a:pt x="817753" y="0"/>
                    <a:pt x="843026" y="25146"/>
                    <a:pt x="843026" y="56261"/>
                  </a:cubicBezTo>
                  <a:lnTo>
                    <a:pt x="843026" y="786765"/>
                  </a:lnTo>
                  <a:cubicBezTo>
                    <a:pt x="843026" y="817753"/>
                    <a:pt x="817880" y="843026"/>
                    <a:pt x="786765" y="843026"/>
                  </a:cubicBezTo>
                  <a:lnTo>
                    <a:pt x="56261" y="843026"/>
                  </a:lnTo>
                  <a:cubicBezTo>
                    <a:pt x="25146" y="843026"/>
                    <a:pt x="0" y="817753"/>
                    <a:pt x="0" y="786765"/>
                  </a:cubicBezTo>
                  <a:close/>
                </a:path>
              </a:pathLst>
            </a:custGeom>
            <a:solidFill>
              <a:srgbClr val="26262B"/>
            </a:solidFill>
          </p:spPr>
          <p:txBody>
            <a:bodyPr/>
            <a:lstStyle/>
            <a:p>
              <a:endParaRPr lang="en-US"/>
            </a:p>
          </p:txBody>
        </p:sp>
      </p:grpSp>
      <p:sp>
        <p:nvSpPr>
          <p:cNvPr id="9" name="TextBox 9"/>
          <p:cNvSpPr txBox="1"/>
          <p:nvPr/>
        </p:nvSpPr>
        <p:spPr>
          <a:xfrm>
            <a:off x="1210568" y="6045994"/>
            <a:ext cx="178296" cy="383530"/>
          </a:xfrm>
          <a:prstGeom prst="rect">
            <a:avLst/>
          </a:prstGeom>
        </p:spPr>
        <p:txBody>
          <a:bodyPr lIns="0" tIns="0" rIns="0" bIns="0" rtlCol="0" anchor="t">
            <a:spAutoFit/>
          </a:bodyPr>
          <a:lstStyle/>
          <a:p>
            <a:pPr algn="ctr">
              <a:lnSpc>
                <a:spcPts val="3312"/>
              </a:lnSpc>
            </a:pPr>
            <a:r>
              <a:rPr lang="en-US" sz="3312">
                <a:solidFill>
                  <a:srgbClr val="E0D6DE"/>
                </a:solidFill>
                <a:latin typeface="Arimo"/>
                <a:ea typeface="Arimo"/>
                <a:cs typeface="Arimo"/>
                <a:sym typeface="Arimo"/>
              </a:rPr>
              <a:t>1</a:t>
            </a:r>
          </a:p>
        </p:txBody>
      </p:sp>
      <p:sp>
        <p:nvSpPr>
          <p:cNvPr id="10" name="TextBox 10"/>
          <p:cNvSpPr txBox="1"/>
          <p:nvPr/>
        </p:nvSpPr>
        <p:spPr>
          <a:xfrm>
            <a:off x="1896815" y="5864573"/>
            <a:ext cx="4427785" cy="477291"/>
          </a:xfrm>
          <a:prstGeom prst="rect">
            <a:avLst/>
          </a:prstGeom>
        </p:spPr>
        <p:txBody>
          <a:bodyPr lIns="0" tIns="0" rIns="0" bIns="0" rtlCol="0" anchor="t">
            <a:spAutoFit/>
          </a:bodyPr>
          <a:lstStyle/>
          <a:p>
            <a:pPr algn="l">
              <a:lnSpc>
                <a:spcPts val="3437"/>
              </a:lnSpc>
            </a:pPr>
            <a:r>
              <a:rPr lang="en-US" sz="2750">
                <a:solidFill>
                  <a:srgbClr val="E0D6DE"/>
                </a:solidFill>
                <a:latin typeface="Arimo"/>
                <a:ea typeface="Arimo"/>
                <a:cs typeface="Arimo"/>
                <a:sym typeface="Arimo"/>
              </a:rPr>
              <a:t>Comunicación Unificada</a:t>
            </a:r>
          </a:p>
        </p:txBody>
      </p:sp>
      <p:sp>
        <p:nvSpPr>
          <p:cNvPr id="11" name="TextBox 11"/>
          <p:cNvSpPr txBox="1"/>
          <p:nvPr/>
        </p:nvSpPr>
        <p:spPr>
          <a:xfrm>
            <a:off x="1896815" y="6405711"/>
            <a:ext cx="7106691" cy="1003697"/>
          </a:xfrm>
          <a:prstGeom prst="rect">
            <a:avLst/>
          </a:prstGeom>
        </p:spPr>
        <p:txBody>
          <a:bodyPr lIns="0" tIns="0" rIns="0" bIns="0" rtlCol="0" anchor="t">
            <a:spAutoFit/>
          </a:bodyPr>
          <a:lstStyle/>
          <a:p>
            <a:pPr algn="l">
              <a:lnSpc>
                <a:spcPts val="3500"/>
              </a:lnSpc>
            </a:pPr>
            <a:r>
              <a:rPr lang="en-US" sz="2187">
                <a:solidFill>
                  <a:srgbClr val="E0D6DE"/>
                </a:solidFill>
                <a:latin typeface="Arimo"/>
                <a:ea typeface="Arimo"/>
                <a:cs typeface="Arimo"/>
                <a:sym typeface="Arimo"/>
              </a:rPr>
              <a:t>Integra chat, videoconferencias, almacenamiento de archivos y colaboración en aplicaciones.</a:t>
            </a:r>
          </a:p>
        </p:txBody>
      </p:sp>
      <p:grpSp>
        <p:nvGrpSpPr>
          <p:cNvPr id="12" name="Group 12"/>
          <p:cNvGrpSpPr/>
          <p:nvPr/>
        </p:nvGrpSpPr>
        <p:grpSpPr>
          <a:xfrm>
            <a:off x="9284494" y="5902673"/>
            <a:ext cx="632222" cy="632222"/>
            <a:chOff x="0" y="0"/>
            <a:chExt cx="842963" cy="842963"/>
          </a:xfrm>
        </p:grpSpPr>
        <p:sp>
          <p:nvSpPr>
            <p:cNvPr id="13" name="Freeform 13"/>
            <p:cNvSpPr/>
            <p:nvPr/>
          </p:nvSpPr>
          <p:spPr>
            <a:xfrm>
              <a:off x="0" y="0"/>
              <a:ext cx="843026" cy="843026"/>
            </a:xfrm>
            <a:custGeom>
              <a:avLst/>
              <a:gdLst/>
              <a:ahLst/>
              <a:cxnLst/>
              <a:rect l="l" t="t" r="r" b="b"/>
              <a:pathLst>
                <a:path w="843026" h="843026">
                  <a:moveTo>
                    <a:pt x="0" y="56261"/>
                  </a:moveTo>
                  <a:cubicBezTo>
                    <a:pt x="0" y="25146"/>
                    <a:pt x="25146" y="0"/>
                    <a:pt x="56261" y="0"/>
                  </a:cubicBezTo>
                  <a:lnTo>
                    <a:pt x="786765" y="0"/>
                  </a:lnTo>
                  <a:cubicBezTo>
                    <a:pt x="817753" y="0"/>
                    <a:pt x="843026" y="25146"/>
                    <a:pt x="843026" y="56261"/>
                  </a:cubicBezTo>
                  <a:lnTo>
                    <a:pt x="843026" y="786765"/>
                  </a:lnTo>
                  <a:cubicBezTo>
                    <a:pt x="843026" y="817753"/>
                    <a:pt x="817880" y="843026"/>
                    <a:pt x="786765" y="843026"/>
                  </a:cubicBezTo>
                  <a:lnTo>
                    <a:pt x="56261" y="843026"/>
                  </a:lnTo>
                  <a:cubicBezTo>
                    <a:pt x="25146" y="843026"/>
                    <a:pt x="0" y="817753"/>
                    <a:pt x="0" y="786765"/>
                  </a:cubicBezTo>
                  <a:close/>
                </a:path>
              </a:pathLst>
            </a:custGeom>
            <a:solidFill>
              <a:srgbClr val="26262B"/>
            </a:solidFill>
          </p:spPr>
          <p:txBody>
            <a:bodyPr/>
            <a:lstStyle/>
            <a:p>
              <a:endParaRPr lang="en-US"/>
            </a:p>
          </p:txBody>
        </p:sp>
      </p:grpSp>
      <p:sp>
        <p:nvSpPr>
          <p:cNvPr id="14" name="TextBox 14"/>
          <p:cNvSpPr txBox="1"/>
          <p:nvPr/>
        </p:nvSpPr>
        <p:spPr>
          <a:xfrm>
            <a:off x="9469190" y="6045994"/>
            <a:ext cx="262681" cy="383530"/>
          </a:xfrm>
          <a:prstGeom prst="rect">
            <a:avLst/>
          </a:prstGeom>
        </p:spPr>
        <p:txBody>
          <a:bodyPr lIns="0" tIns="0" rIns="0" bIns="0" rtlCol="0" anchor="t">
            <a:spAutoFit/>
          </a:bodyPr>
          <a:lstStyle/>
          <a:p>
            <a:pPr algn="ctr">
              <a:lnSpc>
                <a:spcPts val="3312"/>
              </a:lnSpc>
            </a:pPr>
            <a:r>
              <a:rPr lang="en-US" sz="3312">
                <a:solidFill>
                  <a:srgbClr val="E0D6DE"/>
                </a:solidFill>
                <a:latin typeface="Arimo"/>
                <a:ea typeface="Arimo"/>
                <a:cs typeface="Arimo"/>
                <a:sym typeface="Arimo"/>
              </a:rPr>
              <a:t>2</a:t>
            </a:r>
          </a:p>
        </p:txBody>
      </p:sp>
      <p:sp>
        <p:nvSpPr>
          <p:cNvPr id="15" name="TextBox 15"/>
          <p:cNvSpPr txBox="1"/>
          <p:nvPr/>
        </p:nvSpPr>
        <p:spPr>
          <a:xfrm>
            <a:off x="10197704" y="5864573"/>
            <a:ext cx="4602659" cy="477291"/>
          </a:xfrm>
          <a:prstGeom prst="rect">
            <a:avLst/>
          </a:prstGeom>
        </p:spPr>
        <p:txBody>
          <a:bodyPr lIns="0" tIns="0" rIns="0" bIns="0" rtlCol="0" anchor="t">
            <a:spAutoFit/>
          </a:bodyPr>
          <a:lstStyle/>
          <a:p>
            <a:pPr algn="l">
              <a:lnSpc>
                <a:spcPts val="3437"/>
              </a:lnSpc>
            </a:pPr>
            <a:r>
              <a:rPr lang="en-US" sz="2750">
                <a:solidFill>
                  <a:srgbClr val="E0D6DE"/>
                </a:solidFill>
                <a:latin typeface="Arimo"/>
                <a:ea typeface="Arimo"/>
                <a:cs typeface="Arimo"/>
                <a:sym typeface="Arimo"/>
              </a:rPr>
              <a:t>Organización por Canales</a:t>
            </a:r>
          </a:p>
        </p:txBody>
      </p:sp>
      <p:sp>
        <p:nvSpPr>
          <p:cNvPr id="16" name="TextBox 16"/>
          <p:cNvSpPr txBox="1"/>
          <p:nvPr/>
        </p:nvSpPr>
        <p:spPr>
          <a:xfrm>
            <a:off x="10197704" y="6405711"/>
            <a:ext cx="7106691" cy="1003697"/>
          </a:xfrm>
          <a:prstGeom prst="rect">
            <a:avLst/>
          </a:prstGeom>
        </p:spPr>
        <p:txBody>
          <a:bodyPr lIns="0" tIns="0" rIns="0" bIns="0" rtlCol="0" anchor="t">
            <a:spAutoFit/>
          </a:bodyPr>
          <a:lstStyle/>
          <a:p>
            <a:pPr algn="l">
              <a:lnSpc>
                <a:spcPts val="3500"/>
              </a:lnSpc>
            </a:pPr>
            <a:r>
              <a:rPr lang="en-US" sz="2187">
                <a:solidFill>
                  <a:srgbClr val="E0D6DE"/>
                </a:solidFill>
                <a:latin typeface="Arimo"/>
                <a:ea typeface="Arimo"/>
                <a:cs typeface="Arimo"/>
                <a:sym typeface="Arimo"/>
              </a:rPr>
              <a:t>Permite la creación de canales para organizar conversaciones y archivos por temas.</a:t>
            </a:r>
          </a:p>
        </p:txBody>
      </p:sp>
      <p:grpSp>
        <p:nvGrpSpPr>
          <p:cNvPr id="17" name="Group 17"/>
          <p:cNvGrpSpPr/>
          <p:nvPr/>
        </p:nvGrpSpPr>
        <p:grpSpPr>
          <a:xfrm>
            <a:off x="983605" y="8006506"/>
            <a:ext cx="632222" cy="632222"/>
            <a:chOff x="0" y="0"/>
            <a:chExt cx="842963" cy="842963"/>
          </a:xfrm>
        </p:grpSpPr>
        <p:sp>
          <p:nvSpPr>
            <p:cNvPr id="18" name="Freeform 18"/>
            <p:cNvSpPr/>
            <p:nvPr/>
          </p:nvSpPr>
          <p:spPr>
            <a:xfrm>
              <a:off x="0" y="0"/>
              <a:ext cx="843026" cy="843026"/>
            </a:xfrm>
            <a:custGeom>
              <a:avLst/>
              <a:gdLst/>
              <a:ahLst/>
              <a:cxnLst/>
              <a:rect l="l" t="t" r="r" b="b"/>
              <a:pathLst>
                <a:path w="843026" h="843026">
                  <a:moveTo>
                    <a:pt x="0" y="56261"/>
                  </a:moveTo>
                  <a:cubicBezTo>
                    <a:pt x="0" y="25146"/>
                    <a:pt x="25146" y="0"/>
                    <a:pt x="56261" y="0"/>
                  </a:cubicBezTo>
                  <a:lnTo>
                    <a:pt x="786765" y="0"/>
                  </a:lnTo>
                  <a:cubicBezTo>
                    <a:pt x="817753" y="0"/>
                    <a:pt x="843026" y="25146"/>
                    <a:pt x="843026" y="56261"/>
                  </a:cubicBezTo>
                  <a:lnTo>
                    <a:pt x="843026" y="786765"/>
                  </a:lnTo>
                  <a:cubicBezTo>
                    <a:pt x="843026" y="817753"/>
                    <a:pt x="817880" y="843026"/>
                    <a:pt x="786765" y="843026"/>
                  </a:cubicBezTo>
                  <a:lnTo>
                    <a:pt x="56261" y="843026"/>
                  </a:lnTo>
                  <a:cubicBezTo>
                    <a:pt x="25146" y="843026"/>
                    <a:pt x="0" y="817753"/>
                    <a:pt x="0" y="786765"/>
                  </a:cubicBezTo>
                  <a:close/>
                </a:path>
              </a:pathLst>
            </a:custGeom>
            <a:solidFill>
              <a:srgbClr val="26262B"/>
            </a:solidFill>
          </p:spPr>
          <p:txBody>
            <a:bodyPr/>
            <a:lstStyle/>
            <a:p>
              <a:endParaRPr lang="en-US"/>
            </a:p>
          </p:txBody>
        </p:sp>
      </p:grpSp>
      <p:sp>
        <p:nvSpPr>
          <p:cNvPr id="19" name="TextBox 19"/>
          <p:cNvSpPr txBox="1"/>
          <p:nvPr/>
        </p:nvSpPr>
        <p:spPr>
          <a:xfrm>
            <a:off x="1169045" y="8149829"/>
            <a:ext cx="261342" cy="383530"/>
          </a:xfrm>
          <a:prstGeom prst="rect">
            <a:avLst/>
          </a:prstGeom>
        </p:spPr>
        <p:txBody>
          <a:bodyPr lIns="0" tIns="0" rIns="0" bIns="0" rtlCol="0" anchor="t">
            <a:spAutoFit/>
          </a:bodyPr>
          <a:lstStyle/>
          <a:p>
            <a:pPr algn="ctr">
              <a:lnSpc>
                <a:spcPts val="3312"/>
              </a:lnSpc>
            </a:pPr>
            <a:r>
              <a:rPr lang="en-US" sz="3312">
                <a:solidFill>
                  <a:srgbClr val="E0D6DE"/>
                </a:solidFill>
                <a:latin typeface="Arimo"/>
                <a:ea typeface="Arimo"/>
                <a:cs typeface="Arimo"/>
                <a:sym typeface="Arimo"/>
              </a:rPr>
              <a:t>3</a:t>
            </a:r>
          </a:p>
        </p:txBody>
      </p:sp>
      <p:sp>
        <p:nvSpPr>
          <p:cNvPr id="20" name="TextBox 20"/>
          <p:cNvSpPr txBox="1"/>
          <p:nvPr/>
        </p:nvSpPr>
        <p:spPr>
          <a:xfrm>
            <a:off x="1896815" y="7968406"/>
            <a:ext cx="5418535" cy="477291"/>
          </a:xfrm>
          <a:prstGeom prst="rect">
            <a:avLst/>
          </a:prstGeom>
        </p:spPr>
        <p:txBody>
          <a:bodyPr lIns="0" tIns="0" rIns="0" bIns="0" rtlCol="0" anchor="t">
            <a:spAutoFit/>
          </a:bodyPr>
          <a:lstStyle/>
          <a:p>
            <a:pPr algn="l">
              <a:lnSpc>
                <a:spcPts val="3437"/>
              </a:lnSpc>
            </a:pPr>
            <a:r>
              <a:rPr lang="en-US" sz="2750">
                <a:solidFill>
                  <a:srgbClr val="E0D6DE"/>
                </a:solidFill>
                <a:latin typeface="Arimo"/>
                <a:ea typeface="Arimo"/>
                <a:cs typeface="Arimo"/>
                <a:sym typeface="Arimo"/>
              </a:rPr>
              <a:t>Integración con Microsoft 365</a:t>
            </a:r>
          </a:p>
        </p:txBody>
      </p:sp>
      <p:sp>
        <p:nvSpPr>
          <p:cNvPr id="21" name="TextBox 21"/>
          <p:cNvSpPr txBox="1"/>
          <p:nvPr/>
        </p:nvSpPr>
        <p:spPr>
          <a:xfrm>
            <a:off x="1896815" y="8509546"/>
            <a:ext cx="7106691" cy="1003697"/>
          </a:xfrm>
          <a:prstGeom prst="rect">
            <a:avLst/>
          </a:prstGeom>
        </p:spPr>
        <p:txBody>
          <a:bodyPr lIns="0" tIns="0" rIns="0" bIns="0" rtlCol="0" anchor="t">
            <a:spAutoFit/>
          </a:bodyPr>
          <a:lstStyle/>
          <a:p>
            <a:pPr algn="l">
              <a:lnSpc>
                <a:spcPts val="3500"/>
              </a:lnSpc>
            </a:pPr>
            <a:r>
              <a:rPr lang="en-US" sz="2187">
                <a:solidFill>
                  <a:srgbClr val="E0D6DE"/>
                </a:solidFill>
                <a:latin typeface="Arimo"/>
                <a:ea typeface="Arimo"/>
                <a:cs typeface="Arimo"/>
                <a:sym typeface="Arimo"/>
              </a:rPr>
              <a:t>Ofrece integración con otras aplicaciones de Microsoft 365 y herramientas de terceros.</a:t>
            </a:r>
          </a:p>
        </p:txBody>
      </p:sp>
      <p:grpSp>
        <p:nvGrpSpPr>
          <p:cNvPr id="22" name="Group 22"/>
          <p:cNvGrpSpPr/>
          <p:nvPr/>
        </p:nvGrpSpPr>
        <p:grpSpPr>
          <a:xfrm>
            <a:off x="9284494" y="8006506"/>
            <a:ext cx="632222" cy="632222"/>
            <a:chOff x="0" y="0"/>
            <a:chExt cx="842963" cy="842963"/>
          </a:xfrm>
        </p:grpSpPr>
        <p:sp>
          <p:nvSpPr>
            <p:cNvPr id="23" name="Freeform 23"/>
            <p:cNvSpPr/>
            <p:nvPr/>
          </p:nvSpPr>
          <p:spPr>
            <a:xfrm>
              <a:off x="0" y="0"/>
              <a:ext cx="843026" cy="843026"/>
            </a:xfrm>
            <a:custGeom>
              <a:avLst/>
              <a:gdLst/>
              <a:ahLst/>
              <a:cxnLst/>
              <a:rect l="l" t="t" r="r" b="b"/>
              <a:pathLst>
                <a:path w="843026" h="843026">
                  <a:moveTo>
                    <a:pt x="0" y="56261"/>
                  </a:moveTo>
                  <a:cubicBezTo>
                    <a:pt x="0" y="25146"/>
                    <a:pt x="25146" y="0"/>
                    <a:pt x="56261" y="0"/>
                  </a:cubicBezTo>
                  <a:lnTo>
                    <a:pt x="786765" y="0"/>
                  </a:lnTo>
                  <a:cubicBezTo>
                    <a:pt x="817753" y="0"/>
                    <a:pt x="843026" y="25146"/>
                    <a:pt x="843026" y="56261"/>
                  </a:cubicBezTo>
                  <a:lnTo>
                    <a:pt x="843026" y="786765"/>
                  </a:lnTo>
                  <a:cubicBezTo>
                    <a:pt x="843026" y="817753"/>
                    <a:pt x="817880" y="843026"/>
                    <a:pt x="786765" y="843026"/>
                  </a:cubicBezTo>
                  <a:lnTo>
                    <a:pt x="56261" y="843026"/>
                  </a:lnTo>
                  <a:cubicBezTo>
                    <a:pt x="25146" y="843026"/>
                    <a:pt x="0" y="817753"/>
                    <a:pt x="0" y="786765"/>
                  </a:cubicBezTo>
                  <a:close/>
                </a:path>
              </a:pathLst>
            </a:custGeom>
            <a:solidFill>
              <a:srgbClr val="26262B"/>
            </a:solidFill>
          </p:spPr>
          <p:txBody>
            <a:bodyPr/>
            <a:lstStyle/>
            <a:p>
              <a:endParaRPr lang="en-US"/>
            </a:p>
          </p:txBody>
        </p:sp>
      </p:grpSp>
      <p:sp>
        <p:nvSpPr>
          <p:cNvPr id="24" name="TextBox 24"/>
          <p:cNvSpPr txBox="1"/>
          <p:nvPr/>
        </p:nvSpPr>
        <p:spPr>
          <a:xfrm>
            <a:off x="9463088" y="8149829"/>
            <a:ext cx="274885" cy="383530"/>
          </a:xfrm>
          <a:prstGeom prst="rect">
            <a:avLst/>
          </a:prstGeom>
        </p:spPr>
        <p:txBody>
          <a:bodyPr lIns="0" tIns="0" rIns="0" bIns="0" rtlCol="0" anchor="t">
            <a:spAutoFit/>
          </a:bodyPr>
          <a:lstStyle/>
          <a:p>
            <a:pPr algn="ctr">
              <a:lnSpc>
                <a:spcPts val="3312"/>
              </a:lnSpc>
            </a:pPr>
            <a:r>
              <a:rPr lang="en-US" sz="3312">
                <a:solidFill>
                  <a:srgbClr val="E0D6DE"/>
                </a:solidFill>
                <a:latin typeface="Arimo"/>
                <a:ea typeface="Arimo"/>
                <a:cs typeface="Arimo"/>
                <a:sym typeface="Arimo"/>
              </a:rPr>
              <a:t>4</a:t>
            </a:r>
          </a:p>
        </p:txBody>
      </p:sp>
      <p:sp>
        <p:nvSpPr>
          <p:cNvPr id="25" name="TextBox 25"/>
          <p:cNvSpPr txBox="1"/>
          <p:nvPr/>
        </p:nvSpPr>
        <p:spPr>
          <a:xfrm>
            <a:off x="10197704" y="7968406"/>
            <a:ext cx="4803279" cy="477291"/>
          </a:xfrm>
          <a:prstGeom prst="rect">
            <a:avLst/>
          </a:prstGeom>
        </p:spPr>
        <p:txBody>
          <a:bodyPr lIns="0" tIns="0" rIns="0" bIns="0" rtlCol="0" anchor="t">
            <a:spAutoFit/>
          </a:bodyPr>
          <a:lstStyle/>
          <a:p>
            <a:pPr algn="l">
              <a:lnSpc>
                <a:spcPts val="3437"/>
              </a:lnSpc>
            </a:pPr>
            <a:r>
              <a:rPr lang="en-US" sz="2750">
                <a:solidFill>
                  <a:srgbClr val="E0D6DE"/>
                </a:solidFill>
                <a:latin typeface="Arimo"/>
                <a:ea typeface="Arimo"/>
                <a:cs typeface="Arimo"/>
                <a:sym typeface="Arimo"/>
              </a:rPr>
              <a:t>Seguridad y Cumplimiento</a:t>
            </a:r>
          </a:p>
        </p:txBody>
      </p:sp>
      <p:sp>
        <p:nvSpPr>
          <p:cNvPr id="26" name="TextBox 26"/>
          <p:cNvSpPr txBox="1"/>
          <p:nvPr/>
        </p:nvSpPr>
        <p:spPr>
          <a:xfrm>
            <a:off x="10197704" y="8509546"/>
            <a:ext cx="7106691" cy="1003697"/>
          </a:xfrm>
          <a:prstGeom prst="rect">
            <a:avLst/>
          </a:prstGeom>
        </p:spPr>
        <p:txBody>
          <a:bodyPr lIns="0" tIns="0" rIns="0" bIns="0" rtlCol="0" anchor="t">
            <a:spAutoFit/>
          </a:bodyPr>
          <a:lstStyle/>
          <a:p>
            <a:pPr algn="l">
              <a:lnSpc>
                <a:spcPts val="3500"/>
              </a:lnSpc>
            </a:pPr>
            <a:r>
              <a:rPr lang="en-US" sz="2187">
                <a:solidFill>
                  <a:srgbClr val="E0D6DE"/>
                </a:solidFill>
                <a:latin typeface="Arimo"/>
                <a:ea typeface="Arimo"/>
                <a:cs typeface="Arimo"/>
                <a:sym typeface="Arimo"/>
              </a:rPr>
              <a:t>Incluye funciones de seguridad y cumplimiento normativo empresarial.</a:t>
            </a:r>
          </a:p>
        </p:txBody>
      </p:sp>
    </p:spTree>
  </p:cSld>
  <p:clrMapOvr>
    <a:masterClrMapping/>
  </p:clrMapOvr>
  <p:transition spd="slow">
    <p:wheel spokes="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18288000" cy="3709839"/>
          </a:xfrm>
          <a:custGeom>
            <a:avLst/>
            <a:gdLst/>
            <a:ahLst/>
            <a:cxnLst/>
            <a:rect l="l" t="t" r="r" b="b"/>
            <a:pathLst>
              <a:path w="18288000" h="3709839">
                <a:moveTo>
                  <a:pt x="0" y="0"/>
                </a:moveTo>
                <a:lnTo>
                  <a:pt x="18288000" y="0"/>
                </a:lnTo>
                <a:lnTo>
                  <a:pt x="18288000" y="3709839"/>
                </a:lnTo>
                <a:lnTo>
                  <a:pt x="0" y="3709839"/>
                </a:lnTo>
                <a:lnTo>
                  <a:pt x="0" y="0"/>
                </a:lnTo>
                <a:close/>
              </a:path>
            </a:pathLst>
          </a:custGeom>
          <a:blipFill>
            <a:blip r:embed="rId4"/>
            <a:stretch>
              <a:fillRect l="-62" r="-62"/>
            </a:stretch>
          </a:blipFill>
        </p:spPr>
        <p:txBody>
          <a:bodyPr/>
          <a:lstStyle/>
          <a:p>
            <a:endParaRPr lang="en-US"/>
          </a:p>
        </p:txBody>
      </p:sp>
      <p:sp>
        <p:nvSpPr>
          <p:cNvPr id="6" name="TextBox 6"/>
          <p:cNvSpPr txBox="1"/>
          <p:nvPr/>
        </p:nvSpPr>
        <p:spPr>
          <a:xfrm>
            <a:off x="1038671" y="4470647"/>
            <a:ext cx="13547526" cy="984648"/>
          </a:xfrm>
          <a:prstGeom prst="rect">
            <a:avLst/>
          </a:prstGeom>
        </p:spPr>
        <p:txBody>
          <a:bodyPr lIns="0" tIns="0" rIns="0" bIns="0" rtlCol="0" anchor="t">
            <a:spAutoFit/>
          </a:bodyPr>
          <a:lstStyle/>
          <a:p>
            <a:pPr algn="l">
              <a:lnSpc>
                <a:spcPts val="7250"/>
              </a:lnSpc>
            </a:pPr>
            <a:r>
              <a:rPr lang="en-US" sz="5812">
                <a:solidFill>
                  <a:srgbClr val="97B8FF"/>
                </a:solidFill>
                <a:latin typeface="Arimo"/>
                <a:ea typeface="Arimo"/>
                <a:cs typeface="Arimo"/>
                <a:sym typeface="Arimo"/>
              </a:rPr>
              <a:t>Personalización de Microsoft Teams</a:t>
            </a:r>
          </a:p>
        </p:txBody>
      </p:sp>
      <p:sp>
        <p:nvSpPr>
          <p:cNvPr id="7" name="Freeform 7" descr="preencoded.png"/>
          <p:cNvSpPr/>
          <p:nvPr/>
        </p:nvSpPr>
        <p:spPr>
          <a:xfrm>
            <a:off x="1038671" y="5900440"/>
            <a:ext cx="741909" cy="741909"/>
          </a:xfrm>
          <a:custGeom>
            <a:avLst/>
            <a:gdLst/>
            <a:ahLst/>
            <a:cxnLst/>
            <a:rect l="l" t="t" r="r" b="b"/>
            <a:pathLst>
              <a:path w="741909" h="741909">
                <a:moveTo>
                  <a:pt x="0" y="0"/>
                </a:moveTo>
                <a:lnTo>
                  <a:pt x="741909" y="0"/>
                </a:lnTo>
                <a:lnTo>
                  <a:pt x="741909" y="741909"/>
                </a:lnTo>
                <a:lnTo>
                  <a:pt x="0" y="741909"/>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038671" y="6910536"/>
            <a:ext cx="5106740" cy="956072"/>
          </a:xfrm>
          <a:prstGeom prst="rect">
            <a:avLst/>
          </a:prstGeom>
        </p:spPr>
        <p:txBody>
          <a:bodyPr lIns="0" tIns="0" rIns="0" bIns="0" rtlCol="0" anchor="t">
            <a:spAutoFit/>
          </a:bodyPr>
          <a:lstStyle/>
          <a:p>
            <a:pPr algn="l">
              <a:lnSpc>
                <a:spcPts val="3625"/>
              </a:lnSpc>
            </a:pPr>
            <a:r>
              <a:rPr lang="en-US" sz="2874">
                <a:solidFill>
                  <a:srgbClr val="E0D6DE"/>
                </a:solidFill>
                <a:latin typeface="Arimo"/>
                <a:ea typeface="Arimo"/>
                <a:cs typeface="Arimo"/>
                <a:sym typeface="Arimo"/>
              </a:rPr>
              <a:t>Configuración Personalizada</a:t>
            </a:r>
          </a:p>
        </p:txBody>
      </p:sp>
      <p:sp>
        <p:nvSpPr>
          <p:cNvPr id="9" name="TextBox 9"/>
          <p:cNvSpPr txBox="1"/>
          <p:nvPr/>
        </p:nvSpPr>
        <p:spPr>
          <a:xfrm>
            <a:off x="1038671" y="7939831"/>
            <a:ext cx="5106740" cy="1529060"/>
          </a:xfrm>
          <a:prstGeom prst="rect">
            <a:avLst/>
          </a:prstGeom>
        </p:spPr>
        <p:txBody>
          <a:bodyPr lIns="0" tIns="0" rIns="0" bIns="0" rtlCol="0" anchor="t">
            <a:spAutoFit/>
          </a:bodyPr>
          <a:lstStyle/>
          <a:p>
            <a:pPr algn="l">
              <a:lnSpc>
                <a:spcPts val="3687"/>
              </a:lnSpc>
            </a:pPr>
            <a:r>
              <a:rPr lang="en-US" sz="2312">
                <a:solidFill>
                  <a:srgbClr val="E0D6DE"/>
                </a:solidFill>
                <a:latin typeface="Arimo"/>
                <a:ea typeface="Arimo"/>
                <a:cs typeface="Arimo"/>
                <a:sym typeface="Arimo"/>
              </a:rPr>
              <a:t>Permite personalizar la interfaz y las funciones según las necesidades del usuario.</a:t>
            </a:r>
          </a:p>
        </p:txBody>
      </p:sp>
      <p:sp>
        <p:nvSpPr>
          <p:cNvPr id="10" name="Freeform 10" descr="preencoded.png"/>
          <p:cNvSpPr/>
          <p:nvPr/>
        </p:nvSpPr>
        <p:spPr>
          <a:xfrm>
            <a:off x="6590556" y="5900440"/>
            <a:ext cx="741909" cy="741909"/>
          </a:xfrm>
          <a:custGeom>
            <a:avLst/>
            <a:gdLst/>
            <a:ahLst/>
            <a:cxnLst/>
            <a:rect l="l" t="t" r="r" b="b"/>
            <a:pathLst>
              <a:path w="741909" h="741909">
                <a:moveTo>
                  <a:pt x="0" y="0"/>
                </a:moveTo>
                <a:lnTo>
                  <a:pt x="741909" y="0"/>
                </a:lnTo>
                <a:lnTo>
                  <a:pt x="741909" y="741909"/>
                </a:lnTo>
                <a:lnTo>
                  <a:pt x="0" y="741909"/>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6590556" y="6910536"/>
            <a:ext cx="3710731" cy="492324"/>
          </a:xfrm>
          <a:prstGeom prst="rect">
            <a:avLst/>
          </a:prstGeom>
        </p:spPr>
        <p:txBody>
          <a:bodyPr lIns="0" tIns="0" rIns="0" bIns="0" rtlCol="0" anchor="t">
            <a:spAutoFit/>
          </a:bodyPr>
          <a:lstStyle/>
          <a:p>
            <a:pPr algn="l">
              <a:lnSpc>
                <a:spcPts val="3625"/>
              </a:lnSpc>
            </a:pPr>
            <a:r>
              <a:rPr lang="en-US" sz="2874">
                <a:solidFill>
                  <a:srgbClr val="E0D6DE"/>
                </a:solidFill>
                <a:latin typeface="Arimo"/>
                <a:ea typeface="Arimo"/>
                <a:cs typeface="Arimo"/>
                <a:sym typeface="Arimo"/>
              </a:rPr>
              <a:t>Integración de Bots</a:t>
            </a:r>
          </a:p>
        </p:txBody>
      </p:sp>
      <p:sp>
        <p:nvSpPr>
          <p:cNvPr id="12" name="TextBox 12"/>
          <p:cNvSpPr txBox="1"/>
          <p:nvPr/>
        </p:nvSpPr>
        <p:spPr>
          <a:xfrm>
            <a:off x="6590556" y="7476084"/>
            <a:ext cx="5106740" cy="1529060"/>
          </a:xfrm>
          <a:prstGeom prst="rect">
            <a:avLst/>
          </a:prstGeom>
        </p:spPr>
        <p:txBody>
          <a:bodyPr lIns="0" tIns="0" rIns="0" bIns="0" rtlCol="0" anchor="t">
            <a:spAutoFit/>
          </a:bodyPr>
          <a:lstStyle/>
          <a:p>
            <a:pPr algn="l">
              <a:lnSpc>
                <a:spcPts val="3687"/>
              </a:lnSpc>
            </a:pPr>
            <a:r>
              <a:rPr lang="en-US" sz="2312">
                <a:solidFill>
                  <a:srgbClr val="E0D6DE"/>
                </a:solidFill>
                <a:latin typeface="Arimo"/>
                <a:ea typeface="Arimo"/>
                <a:cs typeface="Arimo"/>
                <a:sym typeface="Arimo"/>
              </a:rPr>
              <a:t>Soporta la integración de bots para automatizar tareas y mejorar la eficiencia.</a:t>
            </a:r>
          </a:p>
        </p:txBody>
      </p:sp>
      <p:sp>
        <p:nvSpPr>
          <p:cNvPr id="13" name="Freeform 13" descr="preencoded.png"/>
          <p:cNvSpPr/>
          <p:nvPr/>
        </p:nvSpPr>
        <p:spPr>
          <a:xfrm>
            <a:off x="12142440" y="5900440"/>
            <a:ext cx="741909" cy="741909"/>
          </a:xfrm>
          <a:custGeom>
            <a:avLst/>
            <a:gdLst/>
            <a:ahLst/>
            <a:cxnLst/>
            <a:rect l="l" t="t" r="r" b="b"/>
            <a:pathLst>
              <a:path w="741909" h="741909">
                <a:moveTo>
                  <a:pt x="0" y="0"/>
                </a:moveTo>
                <a:lnTo>
                  <a:pt x="741909" y="0"/>
                </a:lnTo>
                <a:lnTo>
                  <a:pt x="741909" y="741909"/>
                </a:lnTo>
                <a:lnTo>
                  <a:pt x="0" y="741909"/>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12142440" y="6910536"/>
            <a:ext cx="5106889" cy="956072"/>
          </a:xfrm>
          <a:prstGeom prst="rect">
            <a:avLst/>
          </a:prstGeom>
        </p:spPr>
        <p:txBody>
          <a:bodyPr lIns="0" tIns="0" rIns="0" bIns="0" rtlCol="0" anchor="t">
            <a:spAutoFit/>
          </a:bodyPr>
          <a:lstStyle/>
          <a:p>
            <a:pPr algn="l">
              <a:lnSpc>
                <a:spcPts val="3625"/>
              </a:lnSpc>
            </a:pPr>
            <a:r>
              <a:rPr lang="en-US" sz="2874">
                <a:solidFill>
                  <a:srgbClr val="E0D6DE"/>
                </a:solidFill>
                <a:latin typeface="Arimo"/>
                <a:ea typeface="Arimo"/>
                <a:cs typeface="Arimo"/>
                <a:sym typeface="Arimo"/>
              </a:rPr>
              <a:t>Aplicaciones Personalizadas</a:t>
            </a:r>
          </a:p>
        </p:txBody>
      </p:sp>
      <p:sp>
        <p:nvSpPr>
          <p:cNvPr id="15" name="TextBox 15"/>
          <p:cNvSpPr txBox="1"/>
          <p:nvPr/>
        </p:nvSpPr>
        <p:spPr>
          <a:xfrm>
            <a:off x="12142440" y="7939831"/>
            <a:ext cx="5106889" cy="1529060"/>
          </a:xfrm>
          <a:prstGeom prst="rect">
            <a:avLst/>
          </a:prstGeom>
        </p:spPr>
        <p:txBody>
          <a:bodyPr lIns="0" tIns="0" rIns="0" bIns="0" rtlCol="0" anchor="t">
            <a:spAutoFit/>
          </a:bodyPr>
          <a:lstStyle/>
          <a:p>
            <a:pPr algn="l">
              <a:lnSpc>
                <a:spcPts val="3687"/>
              </a:lnSpc>
            </a:pPr>
            <a:r>
              <a:rPr lang="en-US" sz="2312">
                <a:solidFill>
                  <a:srgbClr val="E0D6DE"/>
                </a:solidFill>
                <a:latin typeface="Arimo"/>
                <a:ea typeface="Arimo"/>
                <a:cs typeface="Arimo"/>
                <a:sym typeface="Arimo"/>
              </a:rPr>
              <a:t>Permite la creación y uso de aplicaciones personalizadas para ampliar las funcionalidades.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TextBox 5"/>
          <p:cNvSpPr txBox="1"/>
          <p:nvPr/>
        </p:nvSpPr>
        <p:spPr>
          <a:xfrm>
            <a:off x="780306" y="574922"/>
            <a:ext cx="10342960" cy="734765"/>
          </a:xfrm>
          <a:prstGeom prst="rect">
            <a:avLst/>
          </a:prstGeom>
        </p:spPr>
        <p:txBody>
          <a:bodyPr lIns="0" tIns="0" rIns="0" bIns="0" rtlCol="0" anchor="t">
            <a:spAutoFit/>
          </a:bodyPr>
          <a:lstStyle/>
          <a:p>
            <a:pPr algn="l">
              <a:lnSpc>
                <a:spcPts val="5437"/>
              </a:lnSpc>
            </a:pPr>
            <a:r>
              <a:rPr lang="en-US" sz="4375">
                <a:solidFill>
                  <a:srgbClr val="97B8FF"/>
                </a:solidFill>
                <a:latin typeface="Arimo"/>
                <a:ea typeface="Arimo"/>
                <a:cs typeface="Arimo"/>
                <a:sym typeface="Arimo"/>
              </a:rPr>
              <a:t>Calidad de Servicio en Enlaces MPLS</a:t>
            </a:r>
          </a:p>
        </p:txBody>
      </p:sp>
      <p:sp>
        <p:nvSpPr>
          <p:cNvPr id="6" name="TextBox 6"/>
          <p:cNvSpPr txBox="1"/>
          <p:nvPr/>
        </p:nvSpPr>
        <p:spPr>
          <a:xfrm>
            <a:off x="780306" y="1669851"/>
            <a:ext cx="16727389" cy="442317"/>
          </a:xfrm>
          <a:prstGeom prst="rect">
            <a:avLst/>
          </a:prstGeom>
        </p:spPr>
        <p:txBody>
          <a:bodyPr lIns="0" tIns="0" rIns="0" bIns="0" rtlCol="0" anchor="t">
            <a:spAutoFit/>
          </a:bodyPr>
          <a:lstStyle/>
          <a:p>
            <a:pPr algn="l">
              <a:lnSpc>
                <a:spcPts val="2750"/>
              </a:lnSpc>
            </a:pPr>
            <a:r>
              <a:rPr lang="en-US" sz="1750">
                <a:solidFill>
                  <a:srgbClr val="E0D6DE"/>
                </a:solidFill>
                <a:latin typeface="Arimo"/>
                <a:ea typeface="Arimo"/>
                <a:cs typeface="Arimo"/>
                <a:sym typeface="Arimo"/>
              </a:rPr>
              <a:t>Aplicar calidad en un enlace MPLS se refiere a la posibilidad de configurar y gestionar la calidad de servicio (QoS) en una red MPLS.</a:t>
            </a:r>
          </a:p>
        </p:txBody>
      </p:sp>
      <p:grpSp>
        <p:nvGrpSpPr>
          <p:cNvPr id="7" name="Group 7"/>
          <p:cNvGrpSpPr/>
          <p:nvPr/>
        </p:nvGrpSpPr>
        <p:grpSpPr>
          <a:xfrm>
            <a:off x="1100435" y="2362944"/>
            <a:ext cx="28575" cy="7314456"/>
            <a:chOff x="0" y="0"/>
            <a:chExt cx="38100" cy="9752608"/>
          </a:xfrm>
        </p:grpSpPr>
        <p:sp>
          <p:nvSpPr>
            <p:cNvPr id="8" name="Freeform 8"/>
            <p:cNvSpPr/>
            <p:nvPr/>
          </p:nvSpPr>
          <p:spPr>
            <a:xfrm>
              <a:off x="0" y="0"/>
              <a:ext cx="38100" cy="9752584"/>
            </a:xfrm>
            <a:custGeom>
              <a:avLst/>
              <a:gdLst/>
              <a:ahLst/>
              <a:cxnLst/>
              <a:rect l="l" t="t" r="r" b="b"/>
              <a:pathLst>
                <a:path w="38100" h="9752584">
                  <a:moveTo>
                    <a:pt x="0" y="19050"/>
                  </a:moveTo>
                  <a:cubicBezTo>
                    <a:pt x="0" y="8509"/>
                    <a:pt x="8509" y="0"/>
                    <a:pt x="19050" y="0"/>
                  </a:cubicBezTo>
                  <a:cubicBezTo>
                    <a:pt x="29591" y="0"/>
                    <a:pt x="38100" y="8509"/>
                    <a:pt x="38100" y="19050"/>
                  </a:cubicBezTo>
                  <a:lnTo>
                    <a:pt x="38100" y="9733534"/>
                  </a:lnTo>
                  <a:cubicBezTo>
                    <a:pt x="38100" y="9744075"/>
                    <a:pt x="29591" y="9752584"/>
                    <a:pt x="19050" y="9752584"/>
                  </a:cubicBezTo>
                  <a:cubicBezTo>
                    <a:pt x="8509" y="9752584"/>
                    <a:pt x="0" y="9744075"/>
                    <a:pt x="0" y="9733534"/>
                  </a:cubicBezTo>
                  <a:close/>
                </a:path>
              </a:pathLst>
            </a:custGeom>
            <a:solidFill>
              <a:srgbClr val="3F3F44"/>
            </a:solidFill>
          </p:spPr>
          <p:txBody>
            <a:bodyPr/>
            <a:lstStyle/>
            <a:p>
              <a:endParaRPr lang="en-US"/>
            </a:p>
          </p:txBody>
        </p:sp>
      </p:grpSp>
      <p:grpSp>
        <p:nvGrpSpPr>
          <p:cNvPr id="9" name="Group 9"/>
          <p:cNvGrpSpPr/>
          <p:nvPr/>
        </p:nvGrpSpPr>
        <p:grpSpPr>
          <a:xfrm>
            <a:off x="1336922" y="2850207"/>
            <a:ext cx="780306" cy="28575"/>
            <a:chOff x="0" y="0"/>
            <a:chExt cx="1040408" cy="38100"/>
          </a:xfrm>
        </p:grpSpPr>
        <p:sp>
          <p:nvSpPr>
            <p:cNvPr id="10" name="Freeform 10"/>
            <p:cNvSpPr/>
            <p:nvPr/>
          </p:nvSpPr>
          <p:spPr>
            <a:xfrm>
              <a:off x="0" y="0"/>
              <a:ext cx="1040384" cy="38100"/>
            </a:xfrm>
            <a:custGeom>
              <a:avLst/>
              <a:gdLst/>
              <a:ahLst/>
              <a:cxnLst/>
              <a:rect l="l" t="t" r="r" b="b"/>
              <a:pathLst>
                <a:path w="1040384" h="38100">
                  <a:moveTo>
                    <a:pt x="0" y="19050"/>
                  </a:moveTo>
                  <a:cubicBezTo>
                    <a:pt x="0" y="8509"/>
                    <a:pt x="8509" y="0"/>
                    <a:pt x="19050" y="0"/>
                  </a:cubicBezTo>
                  <a:lnTo>
                    <a:pt x="1021334" y="0"/>
                  </a:lnTo>
                  <a:cubicBezTo>
                    <a:pt x="1031875" y="0"/>
                    <a:pt x="1040384" y="8509"/>
                    <a:pt x="1040384" y="19050"/>
                  </a:cubicBezTo>
                  <a:cubicBezTo>
                    <a:pt x="1040384" y="29591"/>
                    <a:pt x="1031875" y="38100"/>
                    <a:pt x="1021334"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11" name="Group 11"/>
          <p:cNvGrpSpPr/>
          <p:nvPr/>
        </p:nvGrpSpPr>
        <p:grpSpPr>
          <a:xfrm>
            <a:off x="863947" y="2613720"/>
            <a:ext cx="501551" cy="501551"/>
            <a:chOff x="0" y="0"/>
            <a:chExt cx="668735" cy="668735"/>
          </a:xfrm>
        </p:grpSpPr>
        <p:sp>
          <p:nvSpPr>
            <p:cNvPr id="12" name="Freeform 12"/>
            <p:cNvSpPr/>
            <p:nvPr/>
          </p:nvSpPr>
          <p:spPr>
            <a:xfrm>
              <a:off x="0" y="0"/>
              <a:ext cx="668782" cy="668782"/>
            </a:xfrm>
            <a:custGeom>
              <a:avLst/>
              <a:gdLst/>
              <a:ahLst/>
              <a:cxnLst/>
              <a:rect l="l" t="t" r="r" b="b"/>
              <a:pathLst>
                <a:path w="668782" h="668782">
                  <a:moveTo>
                    <a:pt x="0" y="44577"/>
                  </a:moveTo>
                  <a:cubicBezTo>
                    <a:pt x="0" y="19939"/>
                    <a:pt x="19939" y="0"/>
                    <a:pt x="44577" y="0"/>
                  </a:cubicBezTo>
                  <a:lnTo>
                    <a:pt x="624205" y="0"/>
                  </a:lnTo>
                  <a:cubicBezTo>
                    <a:pt x="648843" y="0"/>
                    <a:pt x="668782" y="19939"/>
                    <a:pt x="668782" y="44577"/>
                  </a:cubicBezTo>
                  <a:lnTo>
                    <a:pt x="668782" y="624205"/>
                  </a:lnTo>
                  <a:cubicBezTo>
                    <a:pt x="668782" y="648843"/>
                    <a:pt x="648843" y="668782"/>
                    <a:pt x="624205" y="668782"/>
                  </a:cubicBezTo>
                  <a:lnTo>
                    <a:pt x="44577" y="668782"/>
                  </a:lnTo>
                  <a:cubicBezTo>
                    <a:pt x="19939" y="668782"/>
                    <a:pt x="0" y="648716"/>
                    <a:pt x="0" y="624205"/>
                  </a:cubicBezTo>
                  <a:close/>
                </a:path>
              </a:pathLst>
            </a:custGeom>
            <a:solidFill>
              <a:srgbClr val="26262B"/>
            </a:solidFill>
          </p:spPr>
          <p:txBody>
            <a:bodyPr/>
            <a:lstStyle/>
            <a:p>
              <a:endParaRPr lang="en-US"/>
            </a:p>
          </p:txBody>
        </p:sp>
      </p:grpSp>
      <p:sp>
        <p:nvSpPr>
          <p:cNvPr id="13" name="TextBox 13"/>
          <p:cNvSpPr txBox="1"/>
          <p:nvPr/>
        </p:nvSpPr>
        <p:spPr>
          <a:xfrm>
            <a:off x="1043880" y="2725787"/>
            <a:ext cx="141535" cy="305841"/>
          </a:xfrm>
          <a:prstGeom prst="rect">
            <a:avLst/>
          </a:prstGeom>
        </p:spPr>
        <p:txBody>
          <a:bodyPr lIns="0" tIns="0" rIns="0" bIns="0" rtlCol="0" anchor="t">
            <a:spAutoFit/>
          </a:bodyPr>
          <a:lstStyle/>
          <a:p>
            <a:pPr algn="ctr">
              <a:lnSpc>
                <a:spcPts val="2625"/>
              </a:lnSpc>
            </a:pPr>
            <a:r>
              <a:rPr lang="en-US" sz="2625">
                <a:solidFill>
                  <a:srgbClr val="E0D6DE"/>
                </a:solidFill>
                <a:latin typeface="Arimo"/>
                <a:ea typeface="Arimo"/>
                <a:cs typeface="Arimo"/>
                <a:sym typeface="Arimo"/>
              </a:rPr>
              <a:t>1</a:t>
            </a:r>
          </a:p>
        </p:txBody>
      </p:sp>
      <p:sp>
        <p:nvSpPr>
          <p:cNvPr id="14" name="TextBox 14"/>
          <p:cNvSpPr txBox="1"/>
          <p:nvPr/>
        </p:nvSpPr>
        <p:spPr>
          <a:xfrm>
            <a:off x="2340918" y="2566839"/>
            <a:ext cx="3415754" cy="367456"/>
          </a:xfrm>
          <a:prstGeom prst="rect">
            <a:avLst/>
          </a:prstGeom>
        </p:spPr>
        <p:txBody>
          <a:bodyPr lIns="0" tIns="0" rIns="0" bIns="0" rtlCol="0" anchor="t">
            <a:spAutoFit/>
          </a:bodyPr>
          <a:lstStyle/>
          <a:p>
            <a:pPr algn="l">
              <a:lnSpc>
                <a:spcPts val="2687"/>
              </a:lnSpc>
            </a:pPr>
            <a:r>
              <a:rPr lang="en-US" sz="2187">
                <a:solidFill>
                  <a:srgbClr val="E0D6DE"/>
                </a:solidFill>
                <a:latin typeface="Arimo"/>
                <a:ea typeface="Arimo"/>
                <a:cs typeface="Arimo"/>
                <a:sym typeface="Arimo"/>
              </a:rPr>
              <a:t>Clasificación del Tráfico</a:t>
            </a:r>
          </a:p>
        </p:txBody>
      </p:sp>
      <p:sp>
        <p:nvSpPr>
          <p:cNvPr id="15" name="TextBox 15"/>
          <p:cNvSpPr txBox="1"/>
          <p:nvPr/>
        </p:nvSpPr>
        <p:spPr>
          <a:xfrm>
            <a:off x="2340918" y="2982218"/>
            <a:ext cx="15166776" cy="442317"/>
          </a:xfrm>
          <a:prstGeom prst="rect">
            <a:avLst/>
          </a:prstGeom>
        </p:spPr>
        <p:txBody>
          <a:bodyPr lIns="0" tIns="0" rIns="0" bIns="0" rtlCol="0" anchor="t">
            <a:spAutoFit/>
          </a:bodyPr>
          <a:lstStyle/>
          <a:p>
            <a:pPr algn="l">
              <a:lnSpc>
                <a:spcPts val="2750"/>
              </a:lnSpc>
            </a:pPr>
            <a:r>
              <a:rPr lang="en-US" sz="1750">
                <a:solidFill>
                  <a:srgbClr val="E0D6DE"/>
                </a:solidFill>
                <a:latin typeface="Arimo"/>
                <a:ea typeface="Arimo"/>
                <a:cs typeface="Arimo"/>
                <a:sym typeface="Arimo"/>
              </a:rPr>
              <a:t>Clasifica el tráfico en diferentes clases de servicio.</a:t>
            </a:r>
          </a:p>
        </p:txBody>
      </p:sp>
      <p:grpSp>
        <p:nvGrpSpPr>
          <p:cNvPr id="16" name="Group 16"/>
          <p:cNvGrpSpPr/>
          <p:nvPr/>
        </p:nvGrpSpPr>
        <p:grpSpPr>
          <a:xfrm>
            <a:off x="1336922" y="4357687"/>
            <a:ext cx="780306" cy="28575"/>
            <a:chOff x="0" y="0"/>
            <a:chExt cx="1040408" cy="38100"/>
          </a:xfrm>
        </p:grpSpPr>
        <p:sp>
          <p:nvSpPr>
            <p:cNvPr id="17" name="Freeform 17"/>
            <p:cNvSpPr/>
            <p:nvPr/>
          </p:nvSpPr>
          <p:spPr>
            <a:xfrm>
              <a:off x="0" y="0"/>
              <a:ext cx="1040384" cy="38100"/>
            </a:xfrm>
            <a:custGeom>
              <a:avLst/>
              <a:gdLst/>
              <a:ahLst/>
              <a:cxnLst/>
              <a:rect l="l" t="t" r="r" b="b"/>
              <a:pathLst>
                <a:path w="1040384" h="38100">
                  <a:moveTo>
                    <a:pt x="0" y="19050"/>
                  </a:moveTo>
                  <a:cubicBezTo>
                    <a:pt x="0" y="8509"/>
                    <a:pt x="8509" y="0"/>
                    <a:pt x="19050" y="0"/>
                  </a:cubicBezTo>
                  <a:lnTo>
                    <a:pt x="1021334" y="0"/>
                  </a:lnTo>
                  <a:cubicBezTo>
                    <a:pt x="1031875" y="0"/>
                    <a:pt x="1040384" y="8509"/>
                    <a:pt x="1040384" y="19050"/>
                  </a:cubicBezTo>
                  <a:cubicBezTo>
                    <a:pt x="1040384" y="29591"/>
                    <a:pt x="1031875" y="38100"/>
                    <a:pt x="1021334"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18" name="Group 18"/>
          <p:cNvGrpSpPr/>
          <p:nvPr/>
        </p:nvGrpSpPr>
        <p:grpSpPr>
          <a:xfrm>
            <a:off x="863947" y="4121200"/>
            <a:ext cx="501551" cy="501551"/>
            <a:chOff x="0" y="0"/>
            <a:chExt cx="668735" cy="668735"/>
          </a:xfrm>
        </p:grpSpPr>
        <p:sp>
          <p:nvSpPr>
            <p:cNvPr id="19" name="Freeform 19"/>
            <p:cNvSpPr/>
            <p:nvPr/>
          </p:nvSpPr>
          <p:spPr>
            <a:xfrm>
              <a:off x="0" y="0"/>
              <a:ext cx="668782" cy="668782"/>
            </a:xfrm>
            <a:custGeom>
              <a:avLst/>
              <a:gdLst/>
              <a:ahLst/>
              <a:cxnLst/>
              <a:rect l="l" t="t" r="r" b="b"/>
              <a:pathLst>
                <a:path w="668782" h="668782">
                  <a:moveTo>
                    <a:pt x="0" y="44577"/>
                  </a:moveTo>
                  <a:cubicBezTo>
                    <a:pt x="0" y="19939"/>
                    <a:pt x="19939" y="0"/>
                    <a:pt x="44577" y="0"/>
                  </a:cubicBezTo>
                  <a:lnTo>
                    <a:pt x="624205" y="0"/>
                  </a:lnTo>
                  <a:cubicBezTo>
                    <a:pt x="648843" y="0"/>
                    <a:pt x="668782" y="19939"/>
                    <a:pt x="668782" y="44577"/>
                  </a:cubicBezTo>
                  <a:lnTo>
                    <a:pt x="668782" y="624205"/>
                  </a:lnTo>
                  <a:cubicBezTo>
                    <a:pt x="668782" y="648843"/>
                    <a:pt x="648843" y="668782"/>
                    <a:pt x="624205" y="668782"/>
                  </a:cubicBezTo>
                  <a:lnTo>
                    <a:pt x="44577" y="668782"/>
                  </a:lnTo>
                  <a:cubicBezTo>
                    <a:pt x="19939" y="668782"/>
                    <a:pt x="0" y="648716"/>
                    <a:pt x="0" y="624205"/>
                  </a:cubicBezTo>
                  <a:close/>
                </a:path>
              </a:pathLst>
            </a:custGeom>
            <a:solidFill>
              <a:srgbClr val="26262B"/>
            </a:solidFill>
          </p:spPr>
          <p:txBody>
            <a:bodyPr/>
            <a:lstStyle/>
            <a:p>
              <a:endParaRPr lang="en-US"/>
            </a:p>
          </p:txBody>
        </p:sp>
      </p:grpSp>
      <p:sp>
        <p:nvSpPr>
          <p:cNvPr id="20" name="TextBox 20"/>
          <p:cNvSpPr txBox="1"/>
          <p:nvPr/>
        </p:nvSpPr>
        <p:spPr>
          <a:xfrm>
            <a:off x="1010542" y="4233267"/>
            <a:ext cx="208360" cy="305841"/>
          </a:xfrm>
          <a:prstGeom prst="rect">
            <a:avLst/>
          </a:prstGeom>
        </p:spPr>
        <p:txBody>
          <a:bodyPr lIns="0" tIns="0" rIns="0" bIns="0" rtlCol="0" anchor="t">
            <a:spAutoFit/>
          </a:bodyPr>
          <a:lstStyle/>
          <a:p>
            <a:pPr algn="ctr">
              <a:lnSpc>
                <a:spcPts val="2625"/>
              </a:lnSpc>
            </a:pPr>
            <a:r>
              <a:rPr lang="en-US" sz="2625">
                <a:solidFill>
                  <a:srgbClr val="E0D6DE"/>
                </a:solidFill>
                <a:latin typeface="Arimo"/>
                <a:ea typeface="Arimo"/>
                <a:cs typeface="Arimo"/>
                <a:sym typeface="Arimo"/>
              </a:rPr>
              <a:t>2</a:t>
            </a:r>
          </a:p>
        </p:txBody>
      </p:sp>
      <p:sp>
        <p:nvSpPr>
          <p:cNvPr id="21" name="TextBox 21"/>
          <p:cNvSpPr txBox="1"/>
          <p:nvPr/>
        </p:nvSpPr>
        <p:spPr>
          <a:xfrm>
            <a:off x="2340918" y="4074319"/>
            <a:ext cx="3063329" cy="367456"/>
          </a:xfrm>
          <a:prstGeom prst="rect">
            <a:avLst/>
          </a:prstGeom>
        </p:spPr>
        <p:txBody>
          <a:bodyPr lIns="0" tIns="0" rIns="0" bIns="0" rtlCol="0" anchor="t">
            <a:spAutoFit/>
          </a:bodyPr>
          <a:lstStyle/>
          <a:p>
            <a:pPr algn="l">
              <a:lnSpc>
                <a:spcPts val="2687"/>
              </a:lnSpc>
            </a:pPr>
            <a:r>
              <a:rPr lang="en-US" sz="2187">
                <a:solidFill>
                  <a:srgbClr val="E0D6DE"/>
                </a:solidFill>
                <a:latin typeface="Arimo"/>
                <a:ea typeface="Arimo"/>
                <a:cs typeface="Arimo"/>
                <a:sym typeface="Arimo"/>
              </a:rPr>
              <a:t>Marcado de Paquetes</a:t>
            </a:r>
          </a:p>
        </p:txBody>
      </p:sp>
      <p:sp>
        <p:nvSpPr>
          <p:cNvPr id="22" name="TextBox 22"/>
          <p:cNvSpPr txBox="1"/>
          <p:nvPr/>
        </p:nvSpPr>
        <p:spPr>
          <a:xfrm>
            <a:off x="2340918" y="4489697"/>
            <a:ext cx="15166776" cy="442318"/>
          </a:xfrm>
          <a:prstGeom prst="rect">
            <a:avLst/>
          </a:prstGeom>
        </p:spPr>
        <p:txBody>
          <a:bodyPr lIns="0" tIns="0" rIns="0" bIns="0" rtlCol="0" anchor="t">
            <a:spAutoFit/>
          </a:bodyPr>
          <a:lstStyle/>
          <a:p>
            <a:pPr algn="l">
              <a:lnSpc>
                <a:spcPts val="2750"/>
              </a:lnSpc>
            </a:pPr>
            <a:r>
              <a:rPr lang="en-US" sz="1750">
                <a:solidFill>
                  <a:srgbClr val="E0D6DE"/>
                </a:solidFill>
                <a:latin typeface="Arimo"/>
                <a:ea typeface="Arimo"/>
                <a:cs typeface="Arimo"/>
                <a:sym typeface="Arimo"/>
              </a:rPr>
              <a:t>Marca paquetes con etiquetas que indican la prioridad.</a:t>
            </a:r>
          </a:p>
        </p:txBody>
      </p:sp>
      <p:grpSp>
        <p:nvGrpSpPr>
          <p:cNvPr id="23" name="Group 23"/>
          <p:cNvGrpSpPr/>
          <p:nvPr/>
        </p:nvGrpSpPr>
        <p:grpSpPr>
          <a:xfrm>
            <a:off x="1336922" y="5865167"/>
            <a:ext cx="780306" cy="28575"/>
            <a:chOff x="0" y="0"/>
            <a:chExt cx="1040408" cy="38100"/>
          </a:xfrm>
        </p:grpSpPr>
        <p:sp>
          <p:nvSpPr>
            <p:cNvPr id="24" name="Freeform 24"/>
            <p:cNvSpPr/>
            <p:nvPr/>
          </p:nvSpPr>
          <p:spPr>
            <a:xfrm>
              <a:off x="0" y="0"/>
              <a:ext cx="1040384" cy="38100"/>
            </a:xfrm>
            <a:custGeom>
              <a:avLst/>
              <a:gdLst/>
              <a:ahLst/>
              <a:cxnLst/>
              <a:rect l="l" t="t" r="r" b="b"/>
              <a:pathLst>
                <a:path w="1040384" h="38100">
                  <a:moveTo>
                    <a:pt x="0" y="19050"/>
                  </a:moveTo>
                  <a:cubicBezTo>
                    <a:pt x="0" y="8509"/>
                    <a:pt x="8509" y="0"/>
                    <a:pt x="19050" y="0"/>
                  </a:cubicBezTo>
                  <a:lnTo>
                    <a:pt x="1021334" y="0"/>
                  </a:lnTo>
                  <a:cubicBezTo>
                    <a:pt x="1031875" y="0"/>
                    <a:pt x="1040384" y="8509"/>
                    <a:pt x="1040384" y="19050"/>
                  </a:cubicBezTo>
                  <a:cubicBezTo>
                    <a:pt x="1040384" y="29591"/>
                    <a:pt x="1031875" y="38100"/>
                    <a:pt x="1021334"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25" name="Group 25"/>
          <p:cNvGrpSpPr/>
          <p:nvPr/>
        </p:nvGrpSpPr>
        <p:grpSpPr>
          <a:xfrm>
            <a:off x="863947" y="5628680"/>
            <a:ext cx="501551" cy="501551"/>
            <a:chOff x="0" y="0"/>
            <a:chExt cx="668735" cy="668735"/>
          </a:xfrm>
        </p:grpSpPr>
        <p:sp>
          <p:nvSpPr>
            <p:cNvPr id="26" name="Freeform 26"/>
            <p:cNvSpPr/>
            <p:nvPr/>
          </p:nvSpPr>
          <p:spPr>
            <a:xfrm>
              <a:off x="0" y="0"/>
              <a:ext cx="668782" cy="668782"/>
            </a:xfrm>
            <a:custGeom>
              <a:avLst/>
              <a:gdLst/>
              <a:ahLst/>
              <a:cxnLst/>
              <a:rect l="l" t="t" r="r" b="b"/>
              <a:pathLst>
                <a:path w="668782" h="668782">
                  <a:moveTo>
                    <a:pt x="0" y="44577"/>
                  </a:moveTo>
                  <a:cubicBezTo>
                    <a:pt x="0" y="19939"/>
                    <a:pt x="19939" y="0"/>
                    <a:pt x="44577" y="0"/>
                  </a:cubicBezTo>
                  <a:lnTo>
                    <a:pt x="624205" y="0"/>
                  </a:lnTo>
                  <a:cubicBezTo>
                    <a:pt x="648843" y="0"/>
                    <a:pt x="668782" y="19939"/>
                    <a:pt x="668782" y="44577"/>
                  </a:cubicBezTo>
                  <a:lnTo>
                    <a:pt x="668782" y="624205"/>
                  </a:lnTo>
                  <a:cubicBezTo>
                    <a:pt x="668782" y="648843"/>
                    <a:pt x="648843" y="668782"/>
                    <a:pt x="624205" y="668782"/>
                  </a:cubicBezTo>
                  <a:lnTo>
                    <a:pt x="44577" y="668782"/>
                  </a:lnTo>
                  <a:cubicBezTo>
                    <a:pt x="19939" y="668782"/>
                    <a:pt x="0" y="648716"/>
                    <a:pt x="0" y="624205"/>
                  </a:cubicBezTo>
                  <a:close/>
                </a:path>
              </a:pathLst>
            </a:custGeom>
            <a:solidFill>
              <a:srgbClr val="26262B"/>
            </a:solidFill>
          </p:spPr>
          <p:txBody>
            <a:bodyPr/>
            <a:lstStyle/>
            <a:p>
              <a:endParaRPr lang="en-US"/>
            </a:p>
          </p:txBody>
        </p:sp>
      </p:grpSp>
      <p:sp>
        <p:nvSpPr>
          <p:cNvPr id="27" name="TextBox 27"/>
          <p:cNvSpPr txBox="1"/>
          <p:nvPr/>
        </p:nvSpPr>
        <p:spPr>
          <a:xfrm>
            <a:off x="1010990" y="5740748"/>
            <a:ext cx="207466" cy="305841"/>
          </a:xfrm>
          <a:prstGeom prst="rect">
            <a:avLst/>
          </a:prstGeom>
        </p:spPr>
        <p:txBody>
          <a:bodyPr lIns="0" tIns="0" rIns="0" bIns="0" rtlCol="0" anchor="t">
            <a:spAutoFit/>
          </a:bodyPr>
          <a:lstStyle/>
          <a:p>
            <a:pPr algn="ctr">
              <a:lnSpc>
                <a:spcPts val="2625"/>
              </a:lnSpc>
            </a:pPr>
            <a:r>
              <a:rPr lang="en-US" sz="2625">
                <a:solidFill>
                  <a:srgbClr val="E0D6DE"/>
                </a:solidFill>
                <a:latin typeface="Arimo"/>
                <a:ea typeface="Arimo"/>
                <a:cs typeface="Arimo"/>
                <a:sym typeface="Arimo"/>
              </a:rPr>
              <a:t>3</a:t>
            </a:r>
          </a:p>
        </p:txBody>
      </p:sp>
      <p:sp>
        <p:nvSpPr>
          <p:cNvPr id="28" name="TextBox 28"/>
          <p:cNvSpPr txBox="1"/>
          <p:nvPr/>
        </p:nvSpPr>
        <p:spPr>
          <a:xfrm>
            <a:off x="2340918" y="5581799"/>
            <a:ext cx="3769667" cy="367456"/>
          </a:xfrm>
          <a:prstGeom prst="rect">
            <a:avLst/>
          </a:prstGeom>
        </p:spPr>
        <p:txBody>
          <a:bodyPr lIns="0" tIns="0" rIns="0" bIns="0" rtlCol="0" anchor="t">
            <a:spAutoFit/>
          </a:bodyPr>
          <a:lstStyle/>
          <a:p>
            <a:pPr algn="l">
              <a:lnSpc>
                <a:spcPts val="2687"/>
              </a:lnSpc>
            </a:pPr>
            <a:r>
              <a:rPr lang="en-US" sz="2187">
                <a:solidFill>
                  <a:srgbClr val="E0D6DE"/>
                </a:solidFill>
                <a:latin typeface="Arimo"/>
                <a:ea typeface="Arimo"/>
                <a:cs typeface="Arimo"/>
                <a:sym typeface="Arimo"/>
              </a:rPr>
              <a:t>Configuración de Políticas</a:t>
            </a:r>
          </a:p>
        </p:txBody>
      </p:sp>
      <p:sp>
        <p:nvSpPr>
          <p:cNvPr id="29" name="TextBox 29"/>
          <p:cNvSpPr txBox="1"/>
          <p:nvPr/>
        </p:nvSpPr>
        <p:spPr>
          <a:xfrm>
            <a:off x="2340918" y="5997179"/>
            <a:ext cx="15166776" cy="442317"/>
          </a:xfrm>
          <a:prstGeom prst="rect">
            <a:avLst/>
          </a:prstGeom>
        </p:spPr>
        <p:txBody>
          <a:bodyPr lIns="0" tIns="0" rIns="0" bIns="0" rtlCol="0" anchor="t">
            <a:spAutoFit/>
          </a:bodyPr>
          <a:lstStyle/>
          <a:p>
            <a:pPr algn="l">
              <a:lnSpc>
                <a:spcPts val="2750"/>
              </a:lnSpc>
            </a:pPr>
            <a:r>
              <a:rPr lang="en-US" sz="1750">
                <a:solidFill>
                  <a:srgbClr val="E0D6DE"/>
                </a:solidFill>
                <a:latin typeface="Arimo"/>
                <a:ea typeface="Arimo"/>
                <a:cs typeface="Arimo"/>
                <a:sym typeface="Arimo"/>
              </a:rPr>
              <a:t>Configura políticas de encolamiento y descarte en los routers MPLS.</a:t>
            </a:r>
          </a:p>
        </p:txBody>
      </p:sp>
      <p:grpSp>
        <p:nvGrpSpPr>
          <p:cNvPr id="30" name="Group 30"/>
          <p:cNvGrpSpPr/>
          <p:nvPr/>
        </p:nvGrpSpPr>
        <p:grpSpPr>
          <a:xfrm>
            <a:off x="1336922" y="7372647"/>
            <a:ext cx="780306" cy="28575"/>
            <a:chOff x="0" y="0"/>
            <a:chExt cx="1040408" cy="38100"/>
          </a:xfrm>
        </p:grpSpPr>
        <p:sp>
          <p:nvSpPr>
            <p:cNvPr id="31" name="Freeform 31"/>
            <p:cNvSpPr/>
            <p:nvPr/>
          </p:nvSpPr>
          <p:spPr>
            <a:xfrm>
              <a:off x="0" y="0"/>
              <a:ext cx="1040384" cy="38100"/>
            </a:xfrm>
            <a:custGeom>
              <a:avLst/>
              <a:gdLst/>
              <a:ahLst/>
              <a:cxnLst/>
              <a:rect l="l" t="t" r="r" b="b"/>
              <a:pathLst>
                <a:path w="1040384" h="38100">
                  <a:moveTo>
                    <a:pt x="0" y="19050"/>
                  </a:moveTo>
                  <a:cubicBezTo>
                    <a:pt x="0" y="8509"/>
                    <a:pt x="8509" y="0"/>
                    <a:pt x="19050" y="0"/>
                  </a:cubicBezTo>
                  <a:lnTo>
                    <a:pt x="1021334" y="0"/>
                  </a:lnTo>
                  <a:cubicBezTo>
                    <a:pt x="1031875" y="0"/>
                    <a:pt x="1040384" y="8509"/>
                    <a:pt x="1040384" y="19050"/>
                  </a:cubicBezTo>
                  <a:cubicBezTo>
                    <a:pt x="1040384" y="29591"/>
                    <a:pt x="1031875" y="38100"/>
                    <a:pt x="1021334"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32" name="Group 32"/>
          <p:cNvGrpSpPr/>
          <p:nvPr/>
        </p:nvGrpSpPr>
        <p:grpSpPr>
          <a:xfrm>
            <a:off x="863947" y="7136160"/>
            <a:ext cx="501551" cy="501551"/>
            <a:chOff x="0" y="0"/>
            <a:chExt cx="668735" cy="668735"/>
          </a:xfrm>
        </p:grpSpPr>
        <p:sp>
          <p:nvSpPr>
            <p:cNvPr id="33" name="Freeform 33"/>
            <p:cNvSpPr/>
            <p:nvPr/>
          </p:nvSpPr>
          <p:spPr>
            <a:xfrm>
              <a:off x="0" y="0"/>
              <a:ext cx="668782" cy="668782"/>
            </a:xfrm>
            <a:custGeom>
              <a:avLst/>
              <a:gdLst/>
              <a:ahLst/>
              <a:cxnLst/>
              <a:rect l="l" t="t" r="r" b="b"/>
              <a:pathLst>
                <a:path w="668782" h="668782">
                  <a:moveTo>
                    <a:pt x="0" y="44577"/>
                  </a:moveTo>
                  <a:cubicBezTo>
                    <a:pt x="0" y="19939"/>
                    <a:pt x="19939" y="0"/>
                    <a:pt x="44577" y="0"/>
                  </a:cubicBezTo>
                  <a:lnTo>
                    <a:pt x="624205" y="0"/>
                  </a:lnTo>
                  <a:cubicBezTo>
                    <a:pt x="648843" y="0"/>
                    <a:pt x="668782" y="19939"/>
                    <a:pt x="668782" y="44577"/>
                  </a:cubicBezTo>
                  <a:lnTo>
                    <a:pt x="668782" y="624205"/>
                  </a:lnTo>
                  <a:cubicBezTo>
                    <a:pt x="668782" y="648843"/>
                    <a:pt x="648843" y="668782"/>
                    <a:pt x="624205" y="668782"/>
                  </a:cubicBezTo>
                  <a:lnTo>
                    <a:pt x="44577" y="668782"/>
                  </a:lnTo>
                  <a:cubicBezTo>
                    <a:pt x="19939" y="668782"/>
                    <a:pt x="0" y="648716"/>
                    <a:pt x="0" y="624205"/>
                  </a:cubicBezTo>
                  <a:close/>
                </a:path>
              </a:pathLst>
            </a:custGeom>
            <a:solidFill>
              <a:srgbClr val="26262B"/>
            </a:solidFill>
          </p:spPr>
          <p:txBody>
            <a:bodyPr/>
            <a:lstStyle/>
            <a:p>
              <a:endParaRPr lang="en-US"/>
            </a:p>
          </p:txBody>
        </p:sp>
      </p:grpSp>
      <p:sp>
        <p:nvSpPr>
          <p:cNvPr id="34" name="TextBox 34"/>
          <p:cNvSpPr txBox="1"/>
          <p:nvPr/>
        </p:nvSpPr>
        <p:spPr>
          <a:xfrm>
            <a:off x="1005631" y="7248227"/>
            <a:ext cx="218182" cy="305841"/>
          </a:xfrm>
          <a:prstGeom prst="rect">
            <a:avLst/>
          </a:prstGeom>
        </p:spPr>
        <p:txBody>
          <a:bodyPr lIns="0" tIns="0" rIns="0" bIns="0" rtlCol="0" anchor="t">
            <a:spAutoFit/>
          </a:bodyPr>
          <a:lstStyle/>
          <a:p>
            <a:pPr algn="ctr">
              <a:lnSpc>
                <a:spcPts val="2625"/>
              </a:lnSpc>
            </a:pPr>
            <a:r>
              <a:rPr lang="en-US" sz="2625">
                <a:solidFill>
                  <a:srgbClr val="E0D6DE"/>
                </a:solidFill>
                <a:latin typeface="Arimo"/>
                <a:ea typeface="Arimo"/>
                <a:cs typeface="Arimo"/>
                <a:sym typeface="Arimo"/>
              </a:rPr>
              <a:t>4</a:t>
            </a:r>
          </a:p>
        </p:txBody>
      </p:sp>
      <p:sp>
        <p:nvSpPr>
          <p:cNvPr id="35" name="TextBox 35"/>
          <p:cNvSpPr txBox="1"/>
          <p:nvPr/>
        </p:nvSpPr>
        <p:spPr>
          <a:xfrm>
            <a:off x="2340918" y="7089279"/>
            <a:ext cx="3924449" cy="367456"/>
          </a:xfrm>
          <a:prstGeom prst="rect">
            <a:avLst/>
          </a:prstGeom>
        </p:spPr>
        <p:txBody>
          <a:bodyPr lIns="0" tIns="0" rIns="0" bIns="0" rtlCol="0" anchor="t">
            <a:spAutoFit/>
          </a:bodyPr>
          <a:lstStyle/>
          <a:p>
            <a:pPr algn="l">
              <a:lnSpc>
                <a:spcPts val="2687"/>
              </a:lnSpc>
            </a:pPr>
            <a:r>
              <a:rPr lang="en-US" sz="2187">
                <a:solidFill>
                  <a:srgbClr val="E0D6DE"/>
                </a:solidFill>
                <a:latin typeface="Arimo"/>
                <a:ea typeface="Arimo"/>
                <a:cs typeface="Arimo"/>
                <a:sym typeface="Arimo"/>
              </a:rPr>
              <a:t>Reserva de Ancho de Banda</a:t>
            </a:r>
          </a:p>
        </p:txBody>
      </p:sp>
      <p:sp>
        <p:nvSpPr>
          <p:cNvPr id="36" name="TextBox 36"/>
          <p:cNvSpPr txBox="1"/>
          <p:nvPr/>
        </p:nvSpPr>
        <p:spPr>
          <a:xfrm>
            <a:off x="2340918" y="7504659"/>
            <a:ext cx="15166776" cy="442317"/>
          </a:xfrm>
          <a:prstGeom prst="rect">
            <a:avLst/>
          </a:prstGeom>
        </p:spPr>
        <p:txBody>
          <a:bodyPr lIns="0" tIns="0" rIns="0" bIns="0" rtlCol="0" anchor="t">
            <a:spAutoFit/>
          </a:bodyPr>
          <a:lstStyle/>
          <a:p>
            <a:pPr algn="l">
              <a:lnSpc>
                <a:spcPts val="2750"/>
              </a:lnSpc>
            </a:pPr>
            <a:r>
              <a:rPr lang="en-US" sz="1750">
                <a:solidFill>
                  <a:srgbClr val="E0D6DE"/>
                </a:solidFill>
                <a:latin typeface="Arimo"/>
                <a:ea typeface="Arimo"/>
                <a:cs typeface="Arimo"/>
                <a:sym typeface="Arimo"/>
              </a:rPr>
              <a:t>Reserva ancho de banda para aplicaciones críticas.</a:t>
            </a:r>
          </a:p>
        </p:txBody>
      </p:sp>
      <p:grpSp>
        <p:nvGrpSpPr>
          <p:cNvPr id="37" name="Group 37"/>
          <p:cNvGrpSpPr/>
          <p:nvPr/>
        </p:nvGrpSpPr>
        <p:grpSpPr>
          <a:xfrm>
            <a:off x="1336922" y="8880127"/>
            <a:ext cx="780306" cy="28575"/>
            <a:chOff x="0" y="0"/>
            <a:chExt cx="1040408" cy="38100"/>
          </a:xfrm>
        </p:grpSpPr>
        <p:sp>
          <p:nvSpPr>
            <p:cNvPr id="38" name="Freeform 38"/>
            <p:cNvSpPr/>
            <p:nvPr/>
          </p:nvSpPr>
          <p:spPr>
            <a:xfrm>
              <a:off x="0" y="0"/>
              <a:ext cx="1040384" cy="38100"/>
            </a:xfrm>
            <a:custGeom>
              <a:avLst/>
              <a:gdLst/>
              <a:ahLst/>
              <a:cxnLst/>
              <a:rect l="l" t="t" r="r" b="b"/>
              <a:pathLst>
                <a:path w="1040384" h="38100">
                  <a:moveTo>
                    <a:pt x="0" y="19050"/>
                  </a:moveTo>
                  <a:cubicBezTo>
                    <a:pt x="0" y="8509"/>
                    <a:pt x="8509" y="0"/>
                    <a:pt x="19050" y="0"/>
                  </a:cubicBezTo>
                  <a:lnTo>
                    <a:pt x="1021334" y="0"/>
                  </a:lnTo>
                  <a:cubicBezTo>
                    <a:pt x="1031875" y="0"/>
                    <a:pt x="1040384" y="8509"/>
                    <a:pt x="1040384" y="19050"/>
                  </a:cubicBezTo>
                  <a:cubicBezTo>
                    <a:pt x="1040384" y="29591"/>
                    <a:pt x="1031875" y="38100"/>
                    <a:pt x="1021334"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39" name="Group 39"/>
          <p:cNvGrpSpPr/>
          <p:nvPr/>
        </p:nvGrpSpPr>
        <p:grpSpPr>
          <a:xfrm>
            <a:off x="863947" y="8643640"/>
            <a:ext cx="501551" cy="501551"/>
            <a:chOff x="0" y="0"/>
            <a:chExt cx="668735" cy="668735"/>
          </a:xfrm>
        </p:grpSpPr>
        <p:sp>
          <p:nvSpPr>
            <p:cNvPr id="40" name="Freeform 40"/>
            <p:cNvSpPr/>
            <p:nvPr/>
          </p:nvSpPr>
          <p:spPr>
            <a:xfrm>
              <a:off x="0" y="0"/>
              <a:ext cx="668782" cy="668782"/>
            </a:xfrm>
            <a:custGeom>
              <a:avLst/>
              <a:gdLst/>
              <a:ahLst/>
              <a:cxnLst/>
              <a:rect l="l" t="t" r="r" b="b"/>
              <a:pathLst>
                <a:path w="668782" h="668782">
                  <a:moveTo>
                    <a:pt x="0" y="44577"/>
                  </a:moveTo>
                  <a:cubicBezTo>
                    <a:pt x="0" y="19939"/>
                    <a:pt x="19939" y="0"/>
                    <a:pt x="44577" y="0"/>
                  </a:cubicBezTo>
                  <a:lnTo>
                    <a:pt x="624205" y="0"/>
                  </a:lnTo>
                  <a:cubicBezTo>
                    <a:pt x="648843" y="0"/>
                    <a:pt x="668782" y="19939"/>
                    <a:pt x="668782" y="44577"/>
                  </a:cubicBezTo>
                  <a:lnTo>
                    <a:pt x="668782" y="624205"/>
                  </a:lnTo>
                  <a:cubicBezTo>
                    <a:pt x="668782" y="648843"/>
                    <a:pt x="648843" y="668782"/>
                    <a:pt x="624205" y="668782"/>
                  </a:cubicBezTo>
                  <a:lnTo>
                    <a:pt x="44577" y="668782"/>
                  </a:lnTo>
                  <a:cubicBezTo>
                    <a:pt x="19939" y="668782"/>
                    <a:pt x="0" y="648716"/>
                    <a:pt x="0" y="624205"/>
                  </a:cubicBezTo>
                  <a:close/>
                </a:path>
              </a:pathLst>
            </a:custGeom>
            <a:solidFill>
              <a:srgbClr val="26262B"/>
            </a:solidFill>
          </p:spPr>
          <p:txBody>
            <a:bodyPr/>
            <a:lstStyle/>
            <a:p>
              <a:endParaRPr lang="en-US"/>
            </a:p>
          </p:txBody>
        </p:sp>
      </p:grpSp>
      <p:sp>
        <p:nvSpPr>
          <p:cNvPr id="41" name="TextBox 41"/>
          <p:cNvSpPr txBox="1"/>
          <p:nvPr/>
        </p:nvSpPr>
        <p:spPr>
          <a:xfrm>
            <a:off x="1009352" y="8755707"/>
            <a:ext cx="210741" cy="305841"/>
          </a:xfrm>
          <a:prstGeom prst="rect">
            <a:avLst/>
          </a:prstGeom>
        </p:spPr>
        <p:txBody>
          <a:bodyPr lIns="0" tIns="0" rIns="0" bIns="0" rtlCol="0" anchor="t">
            <a:spAutoFit/>
          </a:bodyPr>
          <a:lstStyle/>
          <a:p>
            <a:pPr algn="ctr">
              <a:lnSpc>
                <a:spcPts val="2625"/>
              </a:lnSpc>
            </a:pPr>
            <a:r>
              <a:rPr lang="en-US" sz="2625">
                <a:solidFill>
                  <a:srgbClr val="E0D6DE"/>
                </a:solidFill>
                <a:latin typeface="Arimo"/>
                <a:ea typeface="Arimo"/>
                <a:cs typeface="Arimo"/>
                <a:sym typeface="Arimo"/>
              </a:rPr>
              <a:t>5</a:t>
            </a:r>
          </a:p>
        </p:txBody>
      </p:sp>
      <p:sp>
        <p:nvSpPr>
          <p:cNvPr id="42" name="TextBox 42"/>
          <p:cNvSpPr txBox="1"/>
          <p:nvPr/>
        </p:nvSpPr>
        <p:spPr>
          <a:xfrm>
            <a:off x="2340918" y="8596759"/>
            <a:ext cx="2786955" cy="367456"/>
          </a:xfrm>
          <a:prstGeom prst="rect">
            <a:avLst/>
          </a:prstGeom>
        </p:spPr>
        <p:txBody>
          <a:bodyPr lIns="0" tIns="0" rIns="0" bIns="0" rtlCol="0" anchor="t">
            <a:spAutoFit/>
          </a:bodyPr>
          <a:lstStyle/>
          <a:p>
            <a:pPr algn="l">
              <a:lnSpc>
                <a:spcPts val="2687"/>
              </a:lnSpc>
            </a:pPr>
            <a:r>
              <a:rPr lang="en-US" sz="2187">
                <a:solidFill>
                  <a:srgbClr val="E0D6DE"/>
                </a:solidFill>
                <a:latin typeface="Arimo"/>
                <a:ea typeface="Arimo"/>
                <a:cs typeface="Arimo"/>
                <a:sym typeface="Arimo"/>
              </a:rPr>
              <a:t>Monitoreo y Ajuste</a:t>
            </a:r>
          </a:p>
        </p:txBody>
      </p:sp>
      <p:sp>
        <p:nvSpPr>
          <p:cNvPr id="43" name="TextBox 43"/>
          <p:cNvSpPr txBox="1"/>
          <p:nvPr/>
        </p:nvSpPr>
        <p:spPr>
          <a:xfrm>
            <a:off x="2340918" y="9012139"/>
            <a:ext cx="15166776" cy="442317"/>
          </a:xfrm>
          <a:prstGeom prst="rect">
            <a:avLst/>
          </a:prstGeom>
        </p:spPr>
        <p:txBody>
          <a:bodyPr lIns="0" tIns="0" rIns="0" bIns="0" rtlCol="0" anchor="t">
            <a:spAutoFit/>
          </a:bodyPr>
          <a:lstStyle/>
          <a:p>
            <a:pPr algn="l">
              <a:lnSpc>
                <a:spcPts val="2750"/>
              </a:lnSpc>
            </a:pPr>
            <a:r>
              <a:rPr lang="en-US" sz="1750">
                <a:solidFill>
                  <a:srgbClr val="E0D6DE"/>
                </a:solidFill>
                <a:latin typeface="Arimo"/>
                <a:ea typeface="Arimo"/>
                <a:cs typeface="Arimo"/>
                <a:sym typeface="Arimo"/>
              </a:rPr>
              <a:t>Monitorea y ajusta continuamente para mantener los niveles de servicio acordados.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6858000" cy="10287744"/>
          </a:xfrm>
          <a:custGeom>
            <a:avLst/>
            <a:gdLst/>
            <a:ahLst/>
            <a:cxnLst/>
            <a:rect l="l" t="t" r="r" b="b"/>
            <a:pathLst>
              <a:path w="6858000" h="10287744">
                <a:moveTo>
                  <a:pt x="0" y="0"/>
                </a:moveTo>
                <a:lnTo>
                  <a:pt x="6858000" y="0"/>
                </a:lnTo>
                <a:lnTo>
                  <a:pt x="6858000" y="10287744"/>
                </a:lnTo>
                <a:lnTo>
                  <a:pt x="0" y="10287744"/>
                </a:lnTo>
                <a:lnTo>
                  <a:pt x="0" y="0"/>
                </a:lnTo>
                <a:close/>
              </a:path>
            </a:pathLst>
          </a:custGeom>
          <a:blipFill>
            <a:blip r:embed="rId4"/>
            <a:stretch>
              <a:fillRect l="-3" r="-3"/>
            </a:stretch>
          </a:blipFill>
        </p:spPr>
        <p:txBody>
          <a:bodyPr/>
          <a:lstStyle/>
          <a:p>
            <a:endParaRPr lang="en-US"/>
          </a:p>
        </p:txBody>
      </p:sp>
      <p:sp>
        <p:nvSpPr>
          <p:cNvPr id="6" name="Freeform 6" descr="preencoded.png"/>
          <p:cNvSpPr/>
          <p:nvPr/>
        </p:nvSpPr>
        <p:spPr>
          <a:xfrm>
            <a:off x="334416" y="2588270"/>
            <a:ext cx="6189018" cy="5111204"/>
          </a:xfrm>
          <a:custGeom>
            <a:avLst/>
            <a:gdLst/>
            <a:ahLst/>
            <a:cxnLst/>
            <a:rect l="l" t="t" r="r" b="b"/>
            <a:pathLst>
              <a:path w="6189018" h="5111204">
                <a:moveTo>
                  <a:pt x="0" y="0"/>
                </a:moveTo>
                <a:lnTo>
                  <a:pt x="6189018" y="0"/>
                </a:lnTo>
                <a:lnTo>
                  <a:pt x="6189018" y="5111204"/>
                </a:lnTo>
                <a:lnTo>
                  <a:pt x="0" y="5111204"/>
                </a:lnTo>
                <a:lnTo>
                  <a:pt x="0" y="0"/>
                </a:lnTo>
                <a:close/>
              </a:path>
            </a:pathLst>
          </a:custGeom>
          <a:blipFill>
            <a:blip r:embed="rId5"/>
            <a:stretch>
              <a:fillRect l="-1" r="-1"/>
            </a:stretch>
          </a:blipFill>
        </p:spPr>
        <p:txBody>
          <a:bodyPr/>
          <a:lstStyle/>
          <a:p>
            <a:endParaRPr lang="en-US"/>
          </a:p>
        </p:txBody>
      </p:sp>
      <p:sp>
        <p:nvSpPr>
          <p:cNvPr id="7" name="TextBox 7"/>
          <p:cNvSpPr txBox="1"/>
          <p:nvPr/>
        </p:nvSpPr>
        <p:spPr>
          <a:xfrm>
            <a:off x="7794426" y="688181"/>
            <a:ext cx="6689526" cy="883741"/>
          </a:xfrm>
          <a:prstGeom prst="rect">
            <a:avLst/>
          </a:prstGeom>
        </p:spPr>
        <p:txBody>
          <a:bodyPr lIns="0" tIns="0" rIns="0" bIns="0" rtlCol="0" anchor="t">
            <a:spAutoFit/>
          </a:bodyPr>
          <a:lstStyle/>
          <a:p>
            <a:pPr algn="l">
              <a:lnSpc>
                <a:spcPts val="6562"/>
              </a:lnSpc>
            </a:pPr>
            <a:r>
              <a:rPr lang="en-US" sz="5250">
                <a:solidFill>
                  <a:srgbClr val="97B8FF"/>
                </a:solidFill>
                <a:latin typeface="Arimo"/>
                <a:ea typeface="Arimo"/>
                <a:cs typeface="Arimo"/>
                <a:sym typeface="Arimo"/>
              </a:rPr>
              <a:t>¿Qué es una VPN?</a:t>
            </a:r>
          </a:p>
        </p:txBody>
      </p:sp>
      <p:sp>
        <p:nvSpPr>
          <p:cNvPr id="8" name="TextBox 8"/>
          <p:cNvSpPr txBox="1"/>
          <p:nvPr/>
        </p:nvSpPr>
        <p:spPr>
          <a:xfrm>
            <a:off x="7794426" y="1877914"/>
            <a:ext cx="9557148" cy="951310"/>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Una VPN es una tecnología de red que permite establecer una conexión segura entre un dispositivo y una red remota a través de Internet.</a:t>
            </a:r>
          </a:p>
        </p:txBody>
      </p:sp>
      <p:sp>
        <p:nvSpPr>
          <p:cNvPr id="9" name="Freeform 9" descr="preencoded.png"/>
          <p:cNvSpPr/>
          <p:nvPr/>
        </p:nvSpPr>
        <p:spPr>
          <a:xfrm>
            <a:off x="7794426" y="3130154"/>
            <a:ext cx="1337816" cy="2140595"/>
          </a:xfrm>
          <a:custGeom>
            <a:avLst/>
            <a:gdLst/>
            <a:ahLst/>
            <a:cxnLst/>
            <a:rect l="l" t="t" r="r" b="b"/>
            <a:pathLst>
              <a:path w="1337816" h="2140595">
                <a:moveTo>
                  <a:pt x="0" y="0"/>
                </a:moveTo>
                <a:lnTo>
                  <a:pt x="1337816" y="0"/>
                </a:lnTo>
                <a:lnTo>
                  <a:pt x="1337816" y="2140595"/>
                </a:lnTo>
                <a:lnTo>
                  <a:pt x="0" y="2140595"/>
                </a:lnTo>
                <a:lnTo>
                  <a:pt x="0" y="0"/>
                </a:lnTo>
                <a:close/>
              </a:path>
            </a:pathLst>
          </a:custGeom>
          <a:blipFill>
            <a:blip r:embed="rId6"/>
            <a:stretch>
              <a:fillRect t="-221" b="-221"/>
            </a:stretch>
          </a:blipFill>
        </p:spPr>
        <p:txBody>
          <a:bodyPr/>
          <a:lstStyle/>
          <a:p>
            <a:endParaRPr lang="en-US"/>
          </a:p>
        </p:txBody>
      </p:sp>
      <p:sp>
        <p:nvSpPr>
          <p:cNvPr id="10" name="TextBox 10"/>
          <p:cNvSpPr txBox="1"/>
          <p:nvPr/>
        </p:nvSpPr>
        <p:spPr>
          <a:xfrm>
            <a:off x="9533484" y="3369023"/>
            <a:ext cx="3344764" cy="446485"/>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Conexión Segura</a:t>
            </a:r>
          </a:p>
        </p:txBody>
      </p:sp>
      <p:sp>
        <p:nvSpPr>
          <p:cNvPr id="11" name="TextBox 11"/>
          <p:cNvSpPr txBox="1"/>
          <p:nvPr/>
        </p:nvSpPr>
        <p:spPr>
          <a:xfrm>
            <a:off x="9533484" y="3880694"/>
            <a:ext cx="7818090" cy="951310"/>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Permite a los usuarios acceder a recursos de la red de forma privada y segura.</a:t>
            </a:r>
          </a:p>
        </p:txBody>
      </p:sp>
      <p:sp>
        <p:nvSpPr>
          <p:cNvPr id="12" name="Freeform 12" descr="preencoded.png"/>
          <p:cNvSpPr/>
          <p:nvPr/>
        </p:nvSpPr>
        <p:spPr>
          <a:xfrm>
            <a:off x="7794426" y="5270748"/>
            <a:ext cx="1337816" cy="2140595"/>
          </a:xfrm>
          <a:custGeom>
            <a:avLst/>
            <a:gdLst/>
            <a:ahLst/>
            <a:cxnLst/>
            <a:rect l="l" t="t" r="r" b="b"/>
            <a:pathLst>
              <a:path w="1337816" h="2140595">
                <a:moveTo>
                  <a:pt x="0" y="0"/>
                </a:moveTo>
                <a:lnTo>
                  <a:pt x="1337816" y="0"/>
                </a:lnTo>
                <a:lnTo>
                  <a:pt x="1337816" y="2140594"/>
                </a:lnTo>
                <a:lnTo>
                  <a:pt x="0" y="2140594"/>
                </a:lnTo>
                <a:lnTo>
                  <a:pt x="0" y="0"/>
                </a:lnTo>
                <a:close/>
              </a:path>
            </a:pathLst>
          </a:custGeom>
          <a:blipFill>
            <a:blip r:embed="rId7"/>
            <a:stretch>
              <a:fillRect t="-221" b="-221"/>
            </a:stretch>
          </a:blipFill>
        </p:spPr>
        <p:txBody>
          <a:bodyPr/>
          <a:lstStyle/>
          <a:p>
            <a:endParaRPr lang="en-US"/>
          </a:p>
        </p:txBody>
      </p:sp>
      <p:sp>
        <p:nvSpPr>
          <p:cNvPr id="13" name="TextBox 13"/>
          <p:cNvSpPr txBox="1"/>
          <p:nvPr/>
        </p:nvSpPr>
        <p:spPr>
          <a:xfrm>
            <a:off x="9533484" y="5509617"/>
            <a:ext cx="3344764" cy="446485"/>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Encriptación</a:t>
            </a:r>
          </a:p>
        </p:txBody>
      </p:sp>
      <p:sp>
        <p:nvSpPr>
          <p:cNvPr id="14" name="TextBox 14"/>
          <p:cNvSpPr txBox="1"/>
          <p:nvPr/>
        </p:nvSpPr>
        <p:spPr>
          <a:xfrm>
            <a:off x="9533484" y="6021289"/>
            <a:ext cx="7818090" cy="951310"/>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Utiliza técnicas de encriptación y túneles seguros para proteger la información.</a:t>
            </a:r>
          </a:p>
        </p:txBody>
      </p:sp>
      <p:sp>
        <p:nvSpPr>
          <p:cNvPr id="15" name="Freeform 15" descr="preencoded.png"/>
          <p:cNvSpPr/>
          <p:nvPr/>
        </p:nvSpPr>
        <p:spPr>
          <a:xfrm>
            <a:off x="7794426" y="7411342"/>
            <a:ext cx="1337816" cy="2140595"/>
          </a:xfrm>
          <a:custGeom>
            <a:avLst/>
            <a:gdLst/>
            <a:ahLst/>
            <a:cxnLst/>
            <a:rect l="l" t="t" r="r" b="b"/>
            <a:pathLst>
              <a:path w="1337816" h="2140595">
                <a:moveTo>
                  <a:pt x="0" y="0"/>
                </a:moveTo>
                <a:lnTo>
                  <a:pt x="1337816" y="0"/>
                </a:lnTo>
                <a:lnTo>
                  <a:pt x="1337816" y="2140595"/>
                </a:lnTo>
                <a:lnTo>
                  <a:pt x="0" y="2140595"/>
                </a:lnTo>
                <a:lnTo>
                  <a:pt x="0" y="0"/>
                </a:lnTo>
                <a:close/>
              </a:path>
            </a:pathLst>
          </a:custGeom>
          <a:blipFill>
            <a:blip r:embed="rId8"/>
            <a:stretch>
              <a:fillRect t="-221" b="-221"/>
            </a:stretch>
          </a:blipFill>
        </p:spPr>
        <p:txBody>
          <a:bodyPr/>
          <a:lstStyle/>
          <a:p>
            <a:endParaRPr lang="en-US"/>
          </a:p>
        </p:txBody>
      </p:sp>
      <p:sp>
        <p:nvSpPr>
          <p:cNvPr id="16" name="TextBox 16"/>
          <p:cNvSpPr txBox="1"/>
          <p:nvPr/>
        </p:nvSpPr>
        <p:spPr>
          <a:xfrm>
            <a:off x="9533484" y="7650213"/>
            <a:ext cx="3344764" cy="446485"/>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Tipos de VPNs</a:t>
            </a:r>
          </a:p>
        </p:txBody>
      </p:sp>
      <p:sp>
        <p:nvSpPr>
          <p:cNvPr id="17" name="TextBox 17"/>
          <p:cNvSpPr txBox="1"/>
          <p:nvPr/>
        </p:nvSpPr>
        <p:spPr>
          <a:xfrm>
            <a:off x="9533484" y="8161884"/>
            <a:ext cx="7818090" cy="951310"/>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Existen varios tipos, incluyendo VPNs de acceso remoto, VPNs de sitio a sitio, y VPNs basadas en SSL/TLS.</a:t>
            </a: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938046" y="870645"/>
            <a:ext cx="9269909" cy="1985962"/>
          </a:xfrm>
          <a:prstGeom prst="rect">
            <a:avLst/>
          </a:prstGeom>
        </p:spPr>
        <p:txBody>
          <a:bodyPr lIns="0" tIns="0" rIns="0" bIns="0" rtlCol="0" anchor="t">
            <a:spAutoFit/>
          </a:bodyPr>
          <a:lstStyle/>
          <a:p>
            <a:pPr algn="l">
              <a:lnSpc>
                <a:spcPts val="7562"/>
              </a:lnSpc>
            </a:pPr>
            <a:r>
              <a:rPr lang="en-US" sz="6062">
                <a:solidFill>
                  <a:srgbClr val="97B8FF"/>
                </a:solidFill>
                <a:latin typeface="Arimo"/>
                <a:ea typeface="Arimo"/>
                <a:cs typeface="Arimo"/>
                <a:sym typeface="Arimo"/>
              </a:rPr>
              <a:t>Comparación de Conexiones</a:t>
            </a:r>
          </a:p>
        </p:txBody>
      </p:sp>
      <p:grpSp>
        <p:nvGrpSpPr>
          <p:cNvPr id="7" name="Group 7"/>
          <p:cNvGrpSpPr/>
          <p:nvPr/>
        </p:nvGrpSpPr>
        <p:grpSpPr>
          <a:xfrm>
            <a:off x="7928521" y="3309937"/>
            <a:ext cx="9288959" cy="6058792"/>
            <a:chOff x="0" y="0"/>
            <a:chExt cx="12385278" cy="8078390"/>
          </a:xfrm>
        </p:grpSpPr>
        <p:sp>
          <p:nvSpPr>
            <p:cNvPr id="8" name="Freeform 8"/>
            <p:cNvSpPr/>
            <p:nvPr/>
          </p:nvSpPr>
          <p:spPr>
            <a:xfrm>
              <a:off x="0" y="0"/>
              <a:ext cx="12385294" cy="8078470"/>
            </a:xfrm>
            <a:custGeom>
              <a:avLst/>
              <a:gdLst/>
              <a:ahLst/>
              <a:cxnLst/>
              <a:rect l="l" t="t" r="r" b="b"/>
              <a:pathLst>
                <a:path w="12385294" h="8078470">
                  <a:moveTo>
                    <a:pt x="0" y="74422"/>
                  </a:moveTo>
                  <a:cubicBezTo>
                    <a:pt x="0" y="33274"/>
                    <a:pt x="33401" y="0"/>
                    <a:pt x="74422" y="0"/>
                  </a:cubicBezTo>
                  <a:lnTo>
                    <a:pt x="12310872" y="0"/>
                  </a:lnTo>
                  <a:lnTo>
                    <a:pt x="12310872" y="12700"/>
                  </a:lnTo>
                  <a:lnTo>
                    <a:pt x="12310872" y="0"/>
                  </a:lnTo>
                  <a:cubicBezTo>
                    <a:pt x="12352020" y="0"/>
                    <a:pt x="12385294" y="33274"/>
                    <a:pt x="12385294" y="74422"/>
                  </a:cubicBezTo>
                  <a:lnTo>
                    <a:pt x="12372594" y="74422"/>
                  </a:lnTo>
                  <a:lnTo>
                    <a:pt x="12385294" y="74422"/>
                  </a:lnTo>
                  <a:lnTo>
                    <a:pt x="12385294" y="8004048"/>
                  </a:lnTo>
                  <a:lnTo>
                    <a:pt x="12372594" y="8004048"/>
                  </a:lnTo>
                  <a:lnTo>
                    <a:pt x="12385294" y="8004048"/>
                  </a:lnTo>
                  <a:cubicBezTo>
                    <a:pt x="12385294" y="8045196"/>
                    <a:pt x="12351893" y="8078470"/>
                    <a:pt x="12310872" y="8078470"/>
                  </a:cubicBezTo>
                  <a:lnTo>
                    <a:pt x="12310872" y="8065770"/>
                  </a:lnTo>
                  <a:lnTo>
                    <a:pt x="12310872" y="8078470"/>
                  </a:lnTo>
                  <a:lnTo>
                    <a:pt x="74422" y="8078470"/>
                  </a:lnTo>
                  <a:lnTo>
                    <a:pt x="74422" y="8065770"/>
                  </a:lnTo>
                  <a:lnTo>
                    <a:pt x="74422" y="8078470"/>
                  </a:lnTo>
                  <a:cubicBezTo>
                    <a:pt x="33274" y="8078470"/>
                    <a:pt x="0" y="8045196"/>
                    <a:pt x="0" y="8004048"/>
                  </a:cubicBezTo>
                  <a:lnTo>
                    <a:pt x="0" y="74422"/>
                  </a:lnTo>
                  <a:lnTo>
                    <a:pt x="12700" y="74422"/>
                  </a:lnTo>
                  <a:lnTo>
                    <a:pt x="0" y="74422"/>
                  </a:lnTo>
                  <a:moveTo>
                    <a:pt x="25400" y="74422"/>
                  </a:moveTo>
                  <a:lnTo>
                    <a:pt x="25400" y="8004048"/>
                  </a:lnTo>
                  <a:lnTo>
                    <a:pt x="12700" y="8004048"/>
                  </a:lnTo>
                  <a:lnTo>
                    <a:pt x="25400" y="8004048"/>
                  </a:lnTo>
                  <a:cubicBezTo>
                    <a:pt x="25400" y="8031099"/>
                    <a:pt x="47371" y="8053070"/>
                    <a:pt x="74422" y="8053070"/>
                  </a:cubicBezTo>
                  <a:lnTo>
                    <a:pt x="12310872" y="8053070"/>
                  </a:lnTo>
                  <a:cubicBezTo>
                    <a:pt x="12337923" y="8053070"/>
                    <a:pt x="12359894" y="8031099"/>
                    <a:pt x="12359894" y="8004048"/>
                  </a:cubicBezTo>
                  <a:lnTo>
                    <a:pt x="12359894" y="74422"/>
                  </a:lnTo>
                  <a:cubicBezTo>
                    <a:pt x="12359894" y="47371"/>
                    <a:pt x="12337923" y="25400"/>
                    <a:pt x="12310872" y="25400"/>
                  </a:cubicBezTo>
                  <a:lnTo>
                    <a:pt x="74422" y="25400"/>
                  </a:lnTo>
                  <a:lnTo>
                    <a:pt x="74422" y="12700"/>
                  </a:lnTo>
                  <a:lnTo>
                    <a:pt x="74422" y="25400"/>
                  </a:lnTo>
                  <a:cubicBezTo>
                    <a:pt x="47371" y="25400"/>
                    <a:pt x="25400" y="47371"/>
                    <a:pt x="25400" y="74422"/>
                  </a:cubicBezTo>
                  <a:close/>
                </a:path>
              </a:pathLst>
            </a:custGeom>
            <a:solidFill>
              <a:srgbClr val="FFFFFF">
                <a:alpha val="23922"/>
              </a:srgbClr>
            </a:solidFill>
          </p:spPr>
          <p:txBody>
            <a:bodyPr/>
            <a:lstStyle/>
            <a:p>
              <a:endParaRPr lang="en-US"/>
            </a:p>
          </p:txBody>
        </p:sp>
      </p:grpSp>
      <p:grpSp>
        <p:nvGrpSpPr>
          <p:cNvPr id="9" name="Group 9"/>
          <p:cNvGrpSpPr/>
          <p:nvPr/>
        </p:nvGrpSpPr>
        <p:grpSpPr>
          <a:xfrm>
            <a:off x="7957096" y="3338512"/>
            <a:ext cx="9231809" cy="1376958"/>
            <a:chOff x="0" y="0"/>
            <a:chExt cx="12309078" cy="1835943"/>
          </a:xfrm>
        </p:grpSpPr>
        <p:sp>
          <p:nvSpPr>
            <p:cNvPr id="10" name="Freeform 10"/>
            <p:cNvSpPr/>
            <p:nvPr/>
          </p:nvSpPr>
          <p:spPr>
            <a:xfrm>
              <a:off x="0" y="0"/>
              <a:ext cx="12309094" cy="1835912"/>
            </a:xfrm>
            <a:custGeom>
              <a:avLst/>
              <a:gdLst/>
              <a:ahLst/>
              <a:cxnLst/>
              <a:rect l="l" t="t" r="r" b="b"/>
              <a:pathLst>
                <a:path w="12309094" h="1835912">
                  <a:moveTo>
                    <a:pt x="0" y="0"/>
                  </a:moveTo>
                  <a:lnTo>
                    <a:pt x="12309094" y="0"/>
                  </a:lnTo>
                  <a:lnTo>
                    <a:pt x="12309094" y="1835912"/>
                  </a:lnTo>
                  <a:lnTo>
                    <a:pt x="0" y="1835912"/>
                  </a:lnTo>
                  <a:close/>
                </a:path>
              </a:pathLst>
            </a:custGeom>
            <a:solidFill>
              <a:srgbClr val="FFFFFF">
                <a:alpha val="3922"/>
              </a:srgbClr>
            </a:solidFill>
          </p:spPr>
          <p:txBody>
            <a:bodyPr/>
            <a:lstStyle/>
            <a:p>
              <a:endParaRPr lang="en-US"/>
            </a:p>
          </p:txBody>
        </p:sp>
      </p:grpSp>
      <p:sp>
        <p:nvSpPr>
          <p:cNvPr id="11" name="TextBox 11"/>
          <p:cNvSpPr txBox="1"/>
          <p:nvPr/>
        </p:nvSpPr>
        <p:spPr>
          <a:xfrm>
            <a:off x="8265914" y="3428405"/>
            <a:ext cx="1400770"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Tipo de Cable</a:t>
            </a:r>
          </a:p>
        </p:txBody>
      </p:sp>
      <p:sp>
        <p:nvSpPr>
          <p:cNvPr id="12" name="TextBox 12"/>
          <p:cNvSpPr txBox="1"/>
          <p:nvPr/>
        </p:nvSpPr>
        <p:spPr>
          <a:xfrm>
            <a:off x="10293251" y="3428405"/>
            <a:ext cx="1548407"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Ancho de Banda</a:t>
            </a:r>
          </a:p>
        </p:txBody>
      </p:sp>
      <p:sp>
        <p:nvSpPr>
          <p:cNvPr id="13" name="TextBox 13"/>
          <p:cNvSpPr txBox="1"/>
          <p:nvPr/>
        </p:nvSpPr>
        <p:spPr>
          <a:xfrm>
            <a:off x="12468225" y="3428405"/>
            <a:ext cx="1924050"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Distancia Máxima</a:t>
            </a:r>
          </a:p>
        </p:txBody>
      </p:sp>
      <p:sp>
        <p:nvSpPr>
          <p:cNvPr id="14" name="TextBox 14"/>
          <p:cNvSpPr txBox="1"/>
          <p:nvPr/>
        </p:nvSpPr>
        <p:spPr>
          <a:xfrm>
            <a:off x="15018841" y="3428405"/>
            <a:ext cx="1861542"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Inmunidad al Ruido</a:t>
            </a:r>
          </a:p>
        </p:txBody>
      </p:sp>
      <p:grpSp>
        <p:nvGrpSpPr>
          <p:cNvPr id="15" name="Group 15"/>
          <p:cNvGrpSpPr/>
          <p:nvPr/>
        </p:nvGrpSpPr>
        <p:grpSpPr>
          <a:xfrm>
            <a:off x="7957096" y="4715470"/>
            <a:ext cx="9231809" cy="1376958"/>
            <a:chOff x="0" y="0"/>
            <a:chExt cx="12309078" cy="1835943"/>
          </a:xfrm>
        </p:grpSpPr>
        <p:sp>
          <p:nvSpPr>
            <p:cNvPr id="16" name="Freeform 16"/>
            <p:cNvSpPr/>
            <p:nvPr/>
          </p:nvSpPr>
          <p:spPr>
            <a:xfrm>
              <a:off x="0" y="0"/>
              <a:ext cx="12309094" cy="1835912"/>
            </a:xfrm>
            <a:custGeom>
              <a:avLst/>
              <a:gdLst/>
              <a:ahLst/>
              <a:cxnLst/>
              <a:rect l="l" t="t" r="r" b="b"/>
              <a:pathLst>
                <a:path w="12309094" h="1835912">
                  <a:moveTo>
                    <a:pt x="0" y="0"/>
                  </a:moveTo>
                  <a:lnTo>
                    <a:pt x="12309094" y="0"/>
                  </a:lnTo>
                  <a:lnTo>
                    <a:pt x="12309094" y="1835912"/>
                  </a:lnTo>
                  <a:lnTo>
                    <a:pt x="0" y="1835912"/>
                  </a:lnTo>
                  <a:close/>
                </a:path>
              </a:pathLst>
            </a:custGeom>
            <a:solidFill>
              <a:srgbClr val="000000">
                <a:alpha val="3922"/>
              </a:srgbClr>
            </a:solidFill>
          </p:spPr>
          <p:txBody>
            <a:bodyPr/>
            <a:lstStyle/>
            <a:p>
              <a:endParaRPr lang="en-US"/>
            </a:p>
          </p:txBody>
        </p:sp>
      </p:grpSp>
      <p:sp>
        <p:nvSpPr>
          <p:cNvPr id="17" name="TextBox 17"/>
          <p:cNvSpPr txBox="1"/>
          <p:nvPr/>
        </p:nvSpPr>
        <p:spPr>
          <a:xfrm>
            <a:off x="8265914" y="4805363"/>
            <a:ext cx="1400770"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Coaxial</a:t>
            </a:r>
          </a:p>
        </p:txBody>
      </p:sp>
      <p:sp>
        <p:nvSpPr>
          <p:cNvPr id="18" name="TextBox 18"/>
          <p:cNvSpPr txBox="1"/>
          <p:nvPr/>
        </p:nvSpPr>
        <p:spPr>
          <a:xfrm>
            <a:off x="10293251" y="4805363"/>
            <a:ext cx="1548407"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Hasta 1 Gbps</a:t>
            </a:r>
          </a:p>
        </p:txBody>
      </p:sp>
      <p:sp>
        <p:nvSpPr>
          <p:cNvPr id="19" name="TextBox 19"/>
          <p:cNvSpPr txBox="1"/>
          <p:nvPr/>
        </p:nvSpPr>
        <p:spPr>
          <a:xfrm>
            <a:off x="12468225" y="4805363"/>
            <a:ext cx="1924050"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Hasta 500 metros</a:t>
            </a:r>
          </a:p>
        </p:txBody>
      </p:sp>
      <p:sp>
        <p:nvSpPr>
          <p:cNvPr id="20" name="TextBox 20"/>
          <p:cNvSpPr txBox="1"/>
          <p:nvPr/>
        </p:nvSpPr>
        <p:spPr>
          <a:xfrm>
            <a:off x="15018841" y="4805363"/>
            <a:ext cx="1861542"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Buena</a:t>
            </a:r>
          </a:p>
        </p:txBody>
      </p:sp>
      <p:grpSp>
        <p:nvGrpSpPr>
          <p:cNvPr id="21" name="Group 21"/>
          <p:cNvGrpSpPr/>
          <p:nvPr/>
        </p:nvGrpSpPr>
        <p:grpSpPr>
          <a:xfrm>
            <a:off x="7957096" y="6092429"/>
            <a:ext cx="9231809" cy="1376958"/>
            <a:chOff x="0" y="0"/>
            <a:chExt cx="12309078" cy="1835943"/>
          </a:xfrm>
        </p:grpSpPr>
        <p:sp>
          <p:nvSpPr>
            <p:cNvPr id="22" name="Freeform 22"/>
            <p:cNvSpPr/>
            <p:nvPr/>
          </p:nvSpPr>
          <p:spPr>
            <a:xfrm>
              <a:off x="0" y="0"/>
              <a:ext cx="12309094" cy="1835912"/>
            </a:xfrm>
            <a:custGeom>
              <a:avLst/>
              <a:gdLst/>
              <a:ahLst/>
              <a:cxnLst/>
              <a:rect l="l" t="t" r="r" b="b"/>
              <a:pathLst>
                <a:path w="12309094" h="1835912">
                  <a:moveTo>
                    <a:pt x="0" y="0"/>
                  </a:moveTo>
                  <a:lnTo>
                    <a:pt x="12309094" y="0"/>
                  </a:lnTo>
                  <a:lnTo>
                    <a:pt x="12309094" y="1835912"/>
                  </a:lnTo>
                  <a:lnTo>
                    <a:pt x="0" y="1835912"/>
                  </a:lnTo>
                  <a:close/>
                </a:path>
              </a:pathLst>
            </a:custGeom>
            <a:solidFill>
              <a:srgbClr val="FFFFFF">
                <a:alpha val="3922"/>
              </a:srgbClr>
            </a:solidFill>
          </p:spPr>
          <p:txBody>
            <a:bodyPr/>
            <a:lstStyle/>
            <a:p>
              <a:endParaRPr lang="en-US"/>
            </a:p>
          </p:txBody>
        </p:sp>
      </p:grpSp>
      <p:sp>
        <p:nvSpPr>
          <p:cNvPr id="23" name="TextBox 23"/>
          <p:cNvSpPr txBox="1"/>
          <p:nvPr/>
        </p:nvSpPr>
        <p:spPr>
          <a:xfrm>
            <a:off x="8265914" y="6182320"/>
            <a:ext cx="1400770"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UTP</a:t>
            </a:r>
          </a:p>
        </p:txBody>
      </p:sp>
      <p:sp>
        <p:nvSpPr>
          <p:cNvPr id="24" name="TextBox 24"/>
          <p:cNvSpPr txBox="1"/>
          <p:nvPr/>
        </p:nvSpPr>
        <p:spPr>
          <a:xfrm>
            <a:off x="10293251" y="6182320"/>
            <a:ext cx="1548407"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Hasta 10 Gbps</a:t>
            </a:r>
          </a:p>
        </p:txBody>
      </p:sp>
      <p:sp>
        <p:nvSpPr>
          <p:cNvPr id="25" name="TextBox 25"/>
          <p:cNvSpPr txBox="1"/>
          <p:nvPr/>
        </p:nvSpPr>
        <p:spPr>
          <a:xfrm>
            <a:off x="12468225" y="6182320"/>
            <a:ext cx="1924050"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Típicamente 100 metros</a:t>
            </a:r>
          </a:p>
        </p:txBody>
      </p:sp>
      <p:sp>
        <p:nvSpPr>
          <p:cNvPr id="26" name="TextBox 26"/>
          <p:cNvSpPr txBox="1"/>
          <p:nvPr/>
        </p:nvSpPr>
        <p:spPr>
          <a:xfrm>
            <a:off x="15018841" y="6182320"/>
            <a:ext cx="1861542"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Moderada</a:t>
            </a:r>
          </a:p>
        </p:txBody>
      </p:sp>
      <p:grpSp>
        <p:nvGrpSpPr>
          <p:cNvPr id="27" name="Group 27"/>
          <p:cNvGrpSpPr/>
          <p:nvPr/>
        </p:nvGrpSpPr>
        <p:grpSpPr>
          <a:xfrm>
            <a:off x="7957096" y="7469386"/>
            <a:ext cx="9231809" cy="1870770"/>
            <a:chOff x="0" y="0"/>
            <a:chExt cx="12309078" cy="2494360"/>
          </a:xfrm>
        </p:grpSpPr>
        <p:sp>
          <p:nvSpPr>
            <p:cNvPr id="28" name="Freeform 28"/>
            <p:cNvSpPr/>
            <p:nvPr/>
          </p:nvSpPr>
          <p:spPr>
            <a:xfrm>
              <a:off x="0" y="0"/>
              <a:ext cx="12309094" cy="2494407"/>
            </a:xfrm>
            <a:custGeom>
              <a:avLst/>
              <a:gdLst/>
              <a:ahLst/>
              <a:cxnLst/>
              <a:rect l="l" t="t" r="r" b="b"/>
              <a:pathLst>
                <a:path w="12309094" h="2494407">
                  <a:moveTo>
                    <a:pt x="0" y="0"/>
                  </a:moveTo>
                  <a:lnTo>
                    <a:pt x="12309094" y="0"/>
                  </a:lnTo>
                  <a:lnTo>
                    <a:pt x="12309094" y="2494407"/>
                  </a:lnTo>
                  <a:lnTo>
                    <a:pt x="0" y="2494407"/>
                  </a:lnTo>
                  <a:close/>
                </a:path>
              </a:pathLst>
            </a:custGeom>
            <a:solidFill>
              <a:srgbClr val="000000">
                <a:alpha val="3922"/>
              </a:srgbClr>
            </a:solidFill>
          </p:spPr>
          <p:txBody>
            <a:bodyPr/>
            <a:lstStyle/>
            <a:p>
              <a:endParaRPr lang="en-US"/>
            </a:p>
          </p:txBody>
        </p:sp>
      </p:grpSp>
      <p:sp>
        <p:nvSpPr>
          <p:cNvPr id="29" name="TextBox 29"/>
          <p:cNvSpPr txBox="1"/>
          <p:nvPr/>
        </p:nvSpPr>
        <p:spPr>
          <a:xfrm>
            <a:off x="8265914" y="7559277"/>
            <a:ext cx="1400770"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Fibra Óptica</a:t>
            </a:r>
          </a:p>
        </p:txBody>
      </p:sp>
      <p:sp>
        <p:nvSpPr>
          <p:cNvPr id="30" name="TextBox 30"/>
          <p:cNvSpPr txBox="1"/>
          <p:nvPr/>
        </p:nvSpPr>
        <p:spPr>
          <a:xfrm>
            <a:off x="10293251" y="7559277"/>
            <a:ext cx="1548407" cy="1586210"/>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Terabits por segundo</a:t>
            </a:r>
          </a:p>
        </p:txBody>
      </p:sp>
      <p:sp>
        <p:nvSpPr>
          <p:cNvPr id="31" name="TextBox 31"/>
          <p:cNvSpPr txBox="1"/>
          <p:nvPr/>
        </p:nvSpPr>
        <p:spPr>
          <a:xfrm>
            <a:off x="12468225" y="7559277"/>
            <a:ext cx="1924050"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Kilómetros</a:t>
            </a:r>
          </a:p>
        </p:txBody>
      </p:sp>
      <p:sp>
        <p:nvSpPr>
          <p:cNvPr id="32" name="TextBox 32"/>
          <p:cNvSpPr txBox="1"/>
          <p:nvPr/>
        </p:nvSpPr>
        <p:spPr>
          <a:xfrm>
            <a:off x="15018841" y="7559277"/>
            <a:ext cx="1861542" cy="598586"/>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Excelente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TextBox 5"/>
          <p:cNvSpPr txBox="1"/>
          <p:nvPr/>
        </p:nvSpPr>
        <p:spPr>
          <a:xfrm>
            <a:off x="1080046" y="2449711"/>
            <a:ext cx="8516987" cy="1021556"/>
          </a:xfrm>
          <a:prstGeom prst="rect">
            <a:avLst/>
          </a:prstGeom>
        </p:spPr>
        <p:txBody>
          <a:bodyPr lIns="0" tIns="0" rIns="0" bIns="0" rtlCol="0" anchor="t">
            <a:spAutoFit/>
          </a:bodyPr>
          <a:lstStyle/>
          <a:p>
            <a:pPr algn="l">
              <a:lnSpc>
                <a:spcPts val="7562"/>
              </a:lnSpc>
            </a:pPr>
            <a:r>
              <a:rPr lang="en-US" sz="6062">
                <a:solidFill>
                  <a:srgbClr val="97B8FF"/>
                </a:solidFill>
                <a:latin typeface="Arimo"/>
                <a:ea typeface="Arimo"/>
                <a:cs typeface="Arimo"/>
                <a:sym typeface="Arimo"/>
              </a:rPr>
              <a:t>Certificaciones Cisco</a:t>
            </a:r>
          </a:p>
        </p:txBody>
      </p:sp>
      <p:sp>
        <p:nvSpPr>
          <p:cNvPr id="6" name="TextBox 6"/>
          <p:cNvSpPr txBox="1"/>
          <p:nvPr/>
        </p:nvSpPr>
        <p:spPr>
          <a:xfrm>
            <a:off x="1080046" y="4214069"/>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CCENT</a:t>
            </a:r>
          </a:p>
        </p:txBody>
      </p:sp>
      <p:sp>
        <p:nvSpPr>
          <p:cNvPr id="7" name="TextBox 7"/>
          <p:cNvSpPr txBox="1"/>
          <p:nvPr/>
        </p:nvSpPr>
        <p:spPr>
          <a:xfrm>
            <a:off x="1080046" y="4928593"/>
            <a:ext cx="4873526" cy="1586210"/>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Certificación de nivel de entrada que demuestra conocimientos básicos de redes.</a:t>
            </a:r>
          </a:p>
        </p:txBody>
      </p:sp>
      <p:sp>
        <p:nvSpPr>
          <p:cNvPr id="8" name="TextBox 8"/>
          <p:cNvSpPr txBox="1"/>
          <p:nvPr/>
        </p:nvSpPr>
        <p:spPr>
          <a:xfrm>
            <a:off x="6715869" y="4214069"/>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CCNA</a:t>
            </a:r>
          </a:p>
        </p:txBody>
      </p:sp>
      <p:sp>
        <p:nvSpPr>
          <p:cNvPr id="9" name="TextBox 9"/>
          <p:cNvSpPr txBox="1"/>
          <p:nvPr/>
        </p:nvSpPr>
        <p:spPr>
          <a:xfrm>
            <a:off x="6715869" y="4928593"/>
            <a:ext cx="4873526" cy="2080022"/>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Certificación de nivel asociado que acredita habilidades en la implementación y administración de redes.</a:t>
            </a:r>
          </a:p>
        </p:txBody>
      </p:sp>
      <p:sp>
        <p:nvSpPr>
          <p:cNvPr id="10" name="TextBox 10"/>
          <p:cNvSpPr txBox="1"/>
          <p:nvPr/>
        </p:nvSpPr>
        <p:spPr>
          <a:xfrm>
            <a:off x="12351692" y="4214069"/>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CCNP</a:t>
            </a:r>
          </a:p>
        </p:txBody>
      </p:sp>
      <p:sp>
        <p:nvSpPr>
          <p:cNvPr id="11" name="TextBox 11"/>
          <p:cNvSpPr txBox="1"/>
          <p:nvPr/>
        </p:nvSpPr>
        <p:spPr>
          <a:xfrm>
            <a:off x="12351692" y="4928593"/>
            <a:ext cx="4873526" cy="2573834"/>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Certificación de nivel profesional que demuestra experiencia avanzada en el diseño, implementación y solución de problemas de redes.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793980" y="1106240"/>
            <a:ext cx="8962430" cy="883444"/>
          </a:xfrm>
          <a:prstGeom prst="rect">
            <a:avLst/>
          </a:prstGeom>
        </p:spPr>
        <p:txBody>
          <a:bodyPr lIns="0" tIns="0" rIns="0" bIns="0" rtlCol="0" anchor="t">
            <a:spAutoFit/>
          </a:bodyPr>
          <a:lstStyle/>
          <a:p>
            <a:pPr algn="l">
              <a:lnSpc>
                <a:spcPts val="6562"/>
              </a:lnSpc>
            </a:pPr>
            <a:r>
              <a:rPr lang="en-US" sz="5250">
                <a:solidFill>
                  <a:srgbClr val="97B8FF"/>
                </a:solidFill>
                <a:latin typeface="Arimo"/>
                <a:ea typeface="Arimo"/>
                <a:cs typeface="Arimo"/>
                <a:sym typeface="Arimo"/>
              </a:rPr>
              <a:t>Track Routing &amp; Switching</a:t>
            </a:r>
          </a:p>
        </p:txBody>
      </p:sp>
      <p:sp>
        <p:nvSpPr>
          <p:cNvPr id="7" name="TextBox 7"/>
          <p:cNvSpPr txBox="1"/>
          <p:nvPr/>
        </p:nvSpPr>
        <p:spPr>
          <a:xfrm>
            <a:off x="7793980" y="2295525"/>
            <a:ext cx="9558040" cy="951011"/>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El Track Routing &amp; Switching certifica conocimientos y habilidades en la configuración y administración de routers y switches Cisco.</a:t>
            </a:r>
          </a:p>
        </p:txBody>
      </p:sp>
      <p:grpSp>
        <p:nvGrpSpPr>
          <p:cNvPr id="8" name="Group 8"/>
          <p:cNvGrpSpPr/>
          <p:nvPr/>
        </p:nvGrpSpPr>
        <p:grpSpPr>
          <a:xfrm>
            <a:off x="7793980" y="3547319"/>
            <a:ext cx="9558040" cy="1540966"/>
            <a:chOff x="0" y="0"/>
            <a:chExt cx="12744053" cy="2054622"/>
          </a:xfrm>
        </p:grpSpPr>
        <p:sp>
          <p:nvSpPr>
            <p:cNvPr id="9" name="Freeform 9"/>
            <p:cNvSpPr/>
            <p:nvPr/>
          </p:nvSpPr>
          <p:spPr>
            <a:xfrm>
              <a:off x="0" y="0"/>
              <a:ext cx="12744069" cy="2054606"/>
            </a:xfrm>
            <a:custGeom>
              <a:avLst/>
              <a:gdLst/>
              <a:ahLst/>
              <a:cxnLst/>
              <a:rect l="l" t="t" r="r" b="b"/>
              <a:pathLst>
                <a:path w="12744069" h="2054606">
                  <a:moveTo>
                    <a:pt x="0" y="53467"/>
                  </a:moveTo>
                  <a:cubicBezTo>
                    <a:pt x="0" y="24003"/>
                    <a:pt x="24003" y="0"/>
                    <a:pt x="53467" y="0"/>
                  </a:cubicBezTo>
                  <a:lnTo>
                    <a:pt x="12690602" y="0"/>
                  </a:lnTo>
                  <a:cubicBezTo>
                    <a:pt x="12720193" y="0"/>
                    <a:pt x="12744069" y="24003"/>
                    <a:pt x="12744069" y="53467"/>
                  </a:cubicBezTo>
                  <a:lnTo>
                    <a:pt x="12744069" y="2001139"/>
                  </a:lnTo>
                  <a:cubicBezTo>
                    <a:pt x="12744069" y="2030730"/>
                    <a:pt x="12720066" y="2054606"/>
                    <a:pt x="12690602" y="2054606"/>
                  </a:cubicBezTo>
                  <a:lnTo>
                    <a:pt x="53467" y="2054606"/>
                  </a:lnTo>
                  <a:cubicBezTo>
                    <a:pt x="23876" y="2054606"/>
                    <a:pt x="0" y="2030603"/>
                    <a:pt x="0" y="2001139"/>
                  </a:cubicBezTo>
                  <a:close/>
                </a:path>
              </a:pathLst>
            </a:custGeom>
            <a:solidFill>
              <a:srgbClr val="26262B"/>
            </a:solidFill>
          </p:spPr>
          <p:txBody>
            <a:bodyPr/>
            <a:lstStyle/>
            <a:p>
              <a:endParaRPr lang="en-US"/>
            </a:p>
          </p:txBody>
        </p:sp>
      </p:grpSp>
      <p:sp>
        <p:nvSpPr>
          <p:cNvPr id="10" name="TextBox 10"/>
          <p:cNvSpPr txBox="1"/>
          <p:nvPr/>
        </p:nvSpPr>
        <p:spPr>
          <a:xfrm>
            <a:off x="8061424" y="3786187"/>
            <a:ext cx="5370314" cy="446335"/>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Configuración de Enrutamiento</a:t>
            </a:r>
          </a:p>
        </p:txBody>
      </p:sp>
      <p:sp>
        <p:nvSpPr>
          <p:cNvPr id="11" name="TextBox 11"/>
          <p:cNvSpPr txBox="1"/>
          <p:nvPr/>
        </p:nvSpPr>
        <p:spPr>
          <a:xfrm>
            <a:off x="8061424" y="4297710"/>
            <a:ext cx="9023151" cy="523131"/>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Configurar protocolos de enrutamiento como RIP, OSPF e ISIS.</a:t>
            </a:r>
          </a:p>
        </p:txBody>
      </p:sp>
      <p:grpSp>
        <p:nvGrpSpPr>
          <p:cNvPr id="12" name="Group 12"/>
          <p:cNvGrpSpPr/>
          <p:nvPr/>
        </p:nvGrpSpPr>
        <p:grpSpPr>
          <a:xfrm>
            <a:off x="7793980" y="5355729"/>
            <a:ext cx="9558040" cy="1540966"/>
            <a:chOff x="0" y="0"/>
            <a:chExt cx="12744053" cy="2054622"/>
          </a:xfrm>
        </p:grpSpPr>
        <p:sp>
          <p:nvSpPr>
            <p:cNvPr id="13" name="Freeform 13"/>
            <p:cNvSpPr/>
            <p:nvPr/>
          </p:nvSpPr>
          <p:spPr>
            <a:xfrm>
              <a:off x="0" y="0"/>
              <a:ext cx="12744069" cy="2054606"/>
            </a:xfrm>
            <a:custGeom>
              <a:avLst/>
              <a:gdLst/>
              <a:ahLst/>
              <a:cxnLst/>
              <a:rect l="l" t="t" r="r" b="b"/>
              <a:pathLst>
                <a:path w="12744069" h="2054606">
                  <a:moveTo>
                    <a:pt x="0" y="53467"/>
                  </a:moveTo>
                  <a:cubicBezTo>
                    <a:pt x="0" y="24003"/>
                    <a:pt x="24003" y="0"/>
                    <a:pt x="53467" y="0"/>
                  </a:cubicBezTo>
                  <a:lnTo>
                    <a:pt x="12690602" y="0"/>
                  </a:lnTo>
                  <a:cubicBezTo>
                    <a:pt x="12720193" y="0"/>
                    <a:pt x="12744069" y="24003"/>
                    <a:pt x="12744069" y="53467"/>
                  </a:cubicBezTo>
                  <a:lnTo>
                    <a:pt x="12744069" y="2001139"/>
                  </a:lnTo>
                  <a:cubicBezTo>
                    <a:pt x="12744069" y="2030730"/>
                    <a:pt x="12720066" y="2054606"/>
                    <a:pt x="12690602" y="2054606"/>
                  </a:cubicBezTo>
                  <a:lnTo>
                    <a:pt x="53467" y="2054606"/>
                  </a:lnTo>
                  <a:cubicBezTo>
                    <a:pt x="23876" y="2054606"/>
                    <a:pt x="0" y="2030603"/>
                    <a:pt x="0" y="2001139"/>
                  </a:cubicBezTo>
                  <a:close/>
                </a:path>
              </a:pathLst>
            </a:custGeom>
            <a:solidFill>
              <a:srgbClr val="26262B"/>
            </a:solidFill>
          </p:spPr>
          <p:txBody>
            <a:bodyPr/>
            <a:lstStyle/>
            <a:p>
              <a:endParaRPr lang="en-US"/>
            </a:p>
          </p:txBody>
        </p:sp>
      </p:grpSp>
      <p:sp>
        <p:nvSpPr>
          <p:cNvPr id="14" name="TextBox 14"/>
          <p:cNvSpPr txBox="1"/>
          <p:nvPr/>
        </p:nvSpPr>
        <p:spPr>
          <a:xfrm>
            <a:off x="8061424" y="5594597"/>
            <a:ext cx="4804022" cy="446335"/>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Administración de Switches</a:t>
            </a:r>
          </a:p>
        </p:txBody>
      </p:sp>
      <p:sp>
        <p:nvSpPr>
          <p:cNvPr id="15" name="TextBox 15"/>
          <p:cNvSpPr txBox="1"/>
          <p:nvPr/>
        </p:nvSpPr>
        <p:spPr>
          <a:xfrm>
            <a:off x="8061424" y="6106120"/>
            <a:ext cx="9023151" cy="523131"/>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Administrar VLANs, trunking y seguridad en switches.</a:t>
            </a:r>
          </a:p>
        </p:txBody>
      </p:sp>
      <p:grpSp>
        <p:nvGrpSpPr>
          <p:cNvPr id="16" name="Group 16"/>
          <p:cNvGrpSpPr/>
          <p:nvPr/>
        </p:nvGrpSpPr>
        <p:grpSpPr>
          <a:xfrm>
            <a:off x="7793980" y="7164140"/>
            <a:ext cx="9558040" cy="1968848"/>
            <a:chOff x="0" y="0"/>
            <a:chExt cx="12744053" cy="2625130"/>
          </a:xfrm>
        </p:grpSpPr>
        <p:sp>
          <p:nvSpPr>
            <p:cNvPr id="17" name="Freeform 17"/>
            <p:cNvSpPr/>
            <p:nvPr/>
          </p:nvSpPr>
          <p:spPr>
            <a:xfrm>
              <a:off x="0" y="0"/>
              <a:ext cx="12744069" cy="2625090"/>
            </a:xfrm>
            <a:custGeom>
              <a:avLst/>
              <a:gdLst/>
              <a:ahLst/>
              <a:cxnLst/>
              <a:rect l="l" t="t" r="r" b="b"/>
              <a:pathLst>
                <a:path w="12744069" h="2625090">
                  <a:moveTo>
                    <a:pt x="0" y="53467"/>
                  </a:moveTo>
                  <a:cubicBezTo>
                    <a:pt x="0" y="24003"/>
                    <a:pt x="24003" y="0"/>
                    <a:pt x="53467" y="0"/>
                  </a:cubicBezTo>
                  <a:lnTo>
                    <a:pt x="12690602" y="0"/>
                  </a:lnTo>
                  <a:cubicBezTo>
                    <a:pt x="12720193" y="0"/>
                    <a:pt x="12744069" y="24003"/>
                    <a:pt x="12744069" y="53467"/>
                  </a:cubicBezTo>
                  <a:lnTo>
                    <a:pt x="12744069" y="2571623"/>
                  </a:lnTo>
                  <a:cubicBezTo>
                    <a:pt x="12744069" y="2601214"/>
                    <a:pt x="12720066" y="2625090"/>
                    <a:pt x="12690602" y="2625090"/>
                  </a:cubicBezTo>
                  <a:lnTo>
                    <a:pt x="53467" y="2625090"/>
                  </a:lnTo>
                  <a:cubicBezTo>
                    <a:pt x="23876" y="2625090"/>
                    <a:pt x="0" y="2601087"/>
                    <a:pt x="0" y="2571623"/>
                  </a:cubicBezTo>
                  <a:close/>
                </a:path>
              </a:pathLst>
            </a:custGeom>
            <a:solidFill>
              <a:srgbClr val="26262B"/>
            </a:solidFill>
          </p:spPr>
          <p:txBody>
            <a:bodyPr/>
            <a:lstStyle/>
            <a:p>
              <a:endParaRPr lang="en-US"/>
            </a:p>
          </p:txBody>
        </p:sp>
      </p:grpSp>
      <p:sp>
        <p:nvSpPr>
          <p:cNvPr id="18" name="TextBox 18"/>
          <p:cNvSpPr txBox="1"/>
          <p:nvPr/>
        </p:nvSpPr>
        <p:spPr>
          <a:xfrm>
            <a:off x="8061424" y="7403009"/>
            <a:ext cx="3920281" cy="446335"/>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Solución de Problemas</a:t>
            </a:r>
          </a:p>
        </p:txBody>
      </p:sp>
      <p:sp>
        <p:nvSpPr>
          <p:cNvPr id="19" name="TextBox 19"/>
          <p:cNvSpPr txBox="1"/>
          <p:nvPr/>
        </p:nvSpPr>
        <p:spPr>
          <a:xfrm>
            <a:off x="8061424" y="7914531"/>
            <a:ext cx="9023151" cy="951011"/>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Diagnosticar y solucionar problemas de conectividad y rendimiento de la red.</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936426" y="688032"/>
            <a:ext cx="6688782" cy="883593"/>
          </a:xfrm>
          <a:prstGeom prst="rect">
            <a:avLst/>
          </a:prstGeom>
        </p:spPr>
        <p:txBody>
          <a:bodyPr lIns="0" tIns="0" rIns="0" bIns="0" rtlCol="0" anchor="t">
            <a:spAutoFit/>
          </a:bodyPr>
          <a:lstStyle/>
          <a:p>
            <a:pPr algn="l">
              <a:lnSpc>
                <a:spcPts val="6562"/>
              </a:lnSpc>
            </a:pPr>
            <a:r>
              <a:rPr lang="en-US" sz="5250">
                <a:solidFill>
                  <a:srgbClr val="97B8FF"/>
                </a:solidFill>
                <a:latin typeface="Arimo"/>
                <a:ea typeface="Arimo"/>
                <a:cs typeface="Arimo"/>
                <a:sym typeface="Arimo"/>
              </a:rPr>
              <a:t>Track Wireless</a:t>
            </a:r>
          </a:p>
        </p:txBody>
      </p:sp>
      <p:sp>
        <p:nvSpPr>
          <p:cNvPr id="7" name="TextBox 7"/>
          <p:cNvSpPr txBox="1"/>
          <p:nvPr/>
        </p:nvSpPr>
        <p:spPr>
          <a:xfrm>
            <a:off x="936426" y="1877616"/>
            <a:ext cx="9557148" cy="951310"/>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El Track Wireless certifica conocimientos y habilidades en la implementación y administración de redes inalámbricas Cisco.</a:t>
            </a:r>
          </a:p>
        </p:txBody>
      </p:sp>
      <p:sp>
        <p:nvSpPr>
          <p:cNvPr id="8" name="Freeform 8" descr="preencoded.png"/>
          <p:cNvSpPr/>
          <p:nvPr/>
        </p:nvSpPr>
        <p:spPr>
          <a:xfrm>
            <a:off x="936426" y="3129855"/>
            <a:ext cx="1337668" cy="2140446"/>
          </a:xfrm>
          <a:custGeom>
            <a:avLst/>
            <a:gdLst/>
            <a:ahLst/>
            <a:cxnLst/>
            <a:rect l="l" t="t" r="r" b="b"/>
            <a:pathLst>
              <a:path w="1337668" h="2140446">
                <a:moveTo>
                  <a:pt x="0" y="0"/>
                </a:moveTo>
                <a:lnTo>
                  <a:pt x="1337668" y="0"/>
                </a:lnTo>
                <a:lnTo>
                  <a:pt x="1337668" y="2140446"/>
                </a:lnTo>
                <a:lnTo>
                  <a:pt x="0" y="2140446"/>
                </a:lnTo>
                <a:lnTo>
                  <a:pt x="0" y="0"/>
                </a:lnTo>
                <a:close/>
              </a:path>
            </a:pathLst>
          </a:custGeom>
          <a:blipFill>
            <a:blip r:embed="rId5"/>
            <a:stretch>
              <a:fillRect t="-219" b="-219"/>
            </a:stretch>
          </a:blipFill>
        </p:spPr>
        <p:txBody>
          <a:bodyPr/>
          <a:lstStyle/>
          <a:p>
            <a:endParaRPr lang="en-US"/>
          </a:p>
        </p:txBody>
      </p:sp>
      <p:sp>
        <p:nvSpPr>
          <p:cNvPr id="9" name="TextBox 9"/>
          <p:cNvSpPr txBox="1"/>
          <p:nvPr/>
        </p:nvSpPr>
        <p:spPr>
          <a:xfrm>
            <a:off x="2675335" y="3368725"/>
            <a:ext cx="6124872" cy="446485"/>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Planificación de Redes Inalámbricas</a:t>
            </a:r>
          </a:p>
        </p:txBody>
      </p:sp>
      <p:sp>
        <p:nvSpPr>
          <p:cNvPr id="10" name="TextBox 10"/>
          <p:cNvSpPr txBox="1"/>
          <p:nvPr/>
        </p:nvSpPr>
        <p:spPr>
          <a:xfrm>
            <a:off x="2675335" y="3880396"/>
            <a:ext cx="7818239" cy="951310"/>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Planificar la cobertura, seguridad y rendimiento de la red inalámbrica.</a:t>
            </a:r>
          </a:p>
        </p:txBody>
      </p:sp>
      <p:sp>
        <p:nvSpPr>
          <p:cNvPr id="11" name="Freeform 11" descr="preencoded.png"/>
          <p:cNvSpPr/>
          <p:nvPr/>
        </p:nvSpPr>
        <p:spPr>
          <a:xfrm>
            <a:off x="936426" y="5270301"/>
            <a:ext cx="1337668" cy="2140446"/>
          </a:xfrm>
          <a:custGeom>
            <a:avLst/>
            <a:gdLst/>
            <a:ahLst/>
            <a:cxnLst/>
            <a:rect l="l" t="t" r="r" b="b"/>
            <a:pathLst>
              <a:path w="1337668" h="2140446">
                <a:moveTo>
                  <a:pt x="0" y="0"/>
                </a:moveTo>
                <a:lnTo>
                  <a:pt x="1337668" y="0"/>
                </a:lnTo>
                <a:lnTo>
                  <a:pt x="1337668" y="2140446"/>
                </a:lnTo>
                <a:lnTo>
                  <a:pt x="0" y="2140446"/>
                </a:lnTo>
                <a:lnTo>
                  <a:pt x="0" y="0"/>
                </a:lnTo>
                <a:close/>
              </a:path>
            </a:pathLst>
          </a:custGeom>
          <a:blipFill>
            <a:blip r:embed="rId6"/>
            <a:stretch>
              <a:fillRect t="-219" b="-219"/>
            </a:stretch>
          </a:blipFill>
        </p:spPr>
        <p:txBody>
          <a:bodyPr/>
          <a:lstStyle/>
          <a:p>
            <a:endParaRPr lang="en-US"/>
          </a:p>
        </p:txBody>
      </p:sp>
      <p:sp>
        <p:nvSpPr>
          <p:cNvPr id="12" name="TextBox 12"/>
          <p:cNvSpPr txBox="1"/>
          <p:nvPr/>
        </p:nvSpPr>
        <p:spPr>
          <a:xfrm>
            <a:off x="2675335" y="5509171"/>
            <a:ext cx="6716465" cy="446485"/>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Implementación de Redes Inalámbricas</a:t>
            </a:r>
          </a:p>
        </p:txBody>
      </p:sp>
      <p:sp>
        <p:nvSpPr>
          <p:cNvPr id="13" name="TextBox 13"/>
          <p:cNvSpPr txBox="1"/>
          <p:nvPr/>
        </p:nvSpPr>
        <p:spPr>
          <a:xfrm>
            <a:off x="2675335" y="6020841"/>
            <a:ext cx="7818239" cy="951310"/>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Instalar y configurar puntos de acceso, controladores inalámbricos y otros dispositivos.</a:t>
            </a:r>
          </a:p>
        </p:txBody>
      </p:sp>
      <p:sp>
        <p:nvSpPr>
          <p:cNvPr id="14" name="Freeform 14" descr="preencoded.png"/>
          <p:cNvSpPr/>
          <p:nvPr/>
        </p:nvSpPr>
        <p:spPr>
          <a:xfrm>
            <a:off x="936426" y="7410747"/>
            <a:ext cx="1337668" cy="2140446"/>
          </a:xfrm>
          <a:custGeom>
            <a:avLst/>
            <a:gdLst/>
            <a:ahLst/>
            <a:cxnLst/>
            <a:rect l="l" t="t" r="r" b="b"/>
            <a:pathLst>
              <a:path w="1337668" h="2140446">
                <a:moveTo>
                  <a:pt x="0" y="0"/>
                </a:moveTo>
                <a:lnTo>
                  <a:pt x="1337668" y="0"/>
                </a:lnTo>
                <a:lnTo>
                  <a:pt x="1337668" y="2140447"/>
                </a:lnTo>
                <a:lnTo>
                  <a:pt x="0" y="2140447"/>
                </a:lnTo>
                <a:lnTo>
                  <a:pt x="0" y="0"/>
                </a:lnTo>
                <a:close/>
              </a:path>
            </a:pathLst>
          </a:custGeom>
          <a:blipFill>
            <a:blip r:embed="rId7"/>
            <a:stretch>
              <a:fillRect t="-219" b="-219"/>
            </a:stretch>
          </a:blipFill>
        </p:spPr>
        <p:txBody>
          <a:bodyPr/>
          <a:lstStyle/>
          <a:p>
            <a:endParaRPr lang="en-US"/>
          </a:p>
        </p:txBody>
      </p:sp>
      <p:sp>
        <p:nvSpPr>
          <p:cNvPr id="15" name="TextBox 15"/>
          <p:cNvSpPr txBox="1"/>
          <p:nvPr/>
        </p:nvSpPr>
        <p:spPr>
          <a:xfrm>
            <a:off x="2675335" y="7649616"/>
            <a:ext cx="6558706" cy="446485"/>
          </a:xfrm>
          <a:prstGeom prst="rect">
            <a:avLst/>
          </a:prstGeom>
        </p:spPr>
        <p:txBody>
          <a:bodyPr lIns="0" tIns="0" rIns="0" bIns="0" rtlCol="0" anchor="t">
            <a:spAutoFit/>
          </a:bodyPr>
          <a:lstStyle/>
          <a:p>
            <a:pPr algn="l">
              <a:lnSpc>
                <a:spcPts val="3249"/>
              </a:lnSpc>
            </a:pPr>
            <a:r>
              <a:rPr lang="en-US" sz="2625">
                <a:solidFill>
                  <a:srgbClr val="E0D6DE"/>
                </a:solidFill>
                <a:latin typeface="Arimo"/>
                <a:ea typeface="Arimo"/>
                <a:cs typeface="Arimo"/>
                <a:sym typeface="Arimo"/>
              </a:rPr>
              <a:t>Administración de Redes Inalámbricas</a:t>
            </a:r>
          </a:p>
        </p:txBody>
      </p:sp>
      <p:sp>
        <p:nvSpPr>
          <p:cNvPr id="16" name="TextBox 16"/>
          <p:cNvSpPr txBox="1"/>
          <p:nvPr/>
        </p:nvSpPr>
        <p:spPr>
          <a:xfrm>
            <a:off x="2675335" y="8161288"/>
            <a:ext cx="7818239" cy="951310"/>
          </a:xfrm>
          <a:prstGeom prst="rect">
            <a:avLst/>
          </a:prstGeom>
        </p:spPr>
        <p:txBody>
          <a:bodyPr lIns="0" tIns="0" rIns="0" bIns="0" rtlCol="0" anchor="t">
            <a:spAutoFit/>
          </a:bodyPr>
          <a:lstStyle/>
          <a:p>
            <a:pPr algn="l">
              <a:lnSpc>
                <a:spcPts val="3312"/>
              </a:lnSpc>
            </a:pPr>
            <a:r>
              <a:rPr lang="en-US" sz="2062">
                <a:solidFill>
                  <a:srgbClr val="E0D6DE"/>
                </a:solidFill>
                <a:latin typeface="Arimo"/>
                <a:ea typeface="Arimo"/>
                <a:cs typeface="Arimo"/>
                <a:sym typeface="Arimo"/>
              </a:rPr>
              <a:t>Administrar la seguridad, el rendimiento y la calidad de servicio de la red inalámbrica.</a:t>
            </a:r>
          </a:p>
        </p:txBody>
      </p:sp>
    </p:spTree>
  </p:cSld>
  <p:clrMapOvr>
    <a:masterClrMapping/>
  </p:clrMapOvr>
  <p:transition spd="med">
    <p:cover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11430000" y="0"/>
            <a:ext cx="6858000" cy="10290422"/>
          </a:xfrm>
          <a:custGeom>
            <a:avLst/>
            <a:gdLst/>
            <a:ahLst/>
            <a:cxnLst/>
            <a:rect l="l" t="t" r="r" b="b"/>
            <a:pathLst>
              <a:path w="6858000" h="10290422">
                <a:moveTo>
                  <a:pt x="0" y="0"/>
                </a:moveTo>
                <a:lnTo>
                  <a:pt x="6858000" y="0"/>
                </a:lnTo>
                <a:lnTo>
                  <a:pt x="6858000" y="10290422"/>
                </a:lnTo>
                <a:lnTo>
                  <a:pt x="0" y="10290422"/>
                </a:lnTo>
                <a:lnTo>
                  <a:pt x="0" y="0"/>
                </a:lnTo>
                <a:close/>
              </a:path>
            </a:pathLst>
          </a:custGeom>
          <a:blipFill>
            <a:blip r:embed="rId4"/>
            <a:stretch>
              <a:fillRect l="-16" r="-16"/>
            </a:stretch>
          </a:blipFill>
        </p:spPr>
        <p:txBody>
          <a:bodyPr/>
          <a:lstStyle/>
          <a:p>
            <a:endParaRPr lang="en-US"/>
          </a:p>
        </p:txBody>
      </p:sp>
      <p:sp>
        <p:nvSpPr>
          <p:cNvPr id="6" name="TextBox 6"/>
          <p:cNvSpPr txBox="1"/>
          <p:nvPr/>
        </p:nvSpPr>
        <p:spPr>
          <a:xfrm>
            <a:off x="762744" y="561082"/>
            <a:ext cx="5448300" cy="719138"/>
          </a:xfrm>
          <a:prstGeom prst="rect">
            <a:avLst/>
          </a:prstGeom>
        </p:spPr>
        <p:txBody>
          <a:bodyPr lIns="0" tIns="0" rIns="0" bIns="0" rtlCol="0" anchor="t">
            <a:spAutoFit/>
          </a:bodyPr>
          <a:lstStyle/>
          <a:p>
            <a:pPr algn="l">
              <a:lnSpc>
                <a:spcPts val="5312"/>
              </a:lnSpc>
            </a:pPr>
            <a:r>
              <a:rPr lang="en-US" sz="4250">
                <a:solidFill>
                  <a:srgbClr val="97B8FF"/>
                </a:solidFill>
                <a:latin typeface="Arimo"/>
                <a:ea typeface="Arimo"/>
                <a:cs typeface="Arimo"/>
                <a:sym typeface="Arimo"/>
              </a:rPr>
              <a:t>Modelo OSI</a:t>
            </a:r>
          </a:p>
        </p:txBody>
      </p:sp>
      <p:sp>
        <p:nvSpPr>
          <p:cNvPr id="7" name="TextBox 7"/>
          <p:cNvSpPr txBox="1"/>
          <p:nvPr/>
        </p:nvSpPr>
        <p:spPr>
          <a:xfrm>
            <a:off x="762744" y="1530846"/>
            <a:ext cx="9904511" cy="773311"/>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El modelo OSI (Open Systems Interconnection) es un marco de referencia conceptual que describe cómo deben comunicarse los diferentes dispositivos en una red.</a:t>
            </a:r>
          </a:p>
        </p:txBody>
      </p:sp>
      <p:grpSp>
        <p:nvGrpSpPr>
          <p:cNvPr id="8" name="Group 8"/>
          <p:cNvGrpSpPr/>
          <p:nvPr/>
        </p:nvGrpSpPr>
        <p:grpSpPr>
          <a:xfrm>
            <a:off x="757981" y="2544515"/>
            <a:ext cx="9914036" cy="7151489"/>
            <a:chOff x="0" y="0"/>
            <a:chExt cx="13218715" cy="9535318"/>
          </a:xfrm>
        </p:grpSpPr>
        <p:sp>
          <p:nvSpPr>
            <p:cNvPr id="9" name="Freeform 9"/>
            <p:cNvSpPr/>
            <p:nvPr/>
          </p:nvSpPr>
          <p:spPr>
            <a:xfrm>
              <a:off x="0" y="0"/>
              <a:ext cx="13218796" cy="9535287"/>
            </a:xfrm>
            <a:custGeom>
              <a:avLst/>
              <a:gdLst/>
              <a:ahLst/>
              <a:cxnLst/>
              <a:rect l="l" t="t" r="r" b="b"/>
              <a:pathLst>
                <a:path w="13218796" h="9535287">
                  <a:moveTo>
                    <a:pt x="0" y="49911"/>
                  </a:moveTo>
                  <a:cubicBezTo>
                    <a:pt x="0" y="22352"/>
                    <a:pt x="22352" y="0"/>
                    <a:pt x="50038" y="0"/>
                  </a:cubicBezTo>
                  <a:lnTo>
                    <a:pt x="13168757" y="0"/>
                  </a:lnTo>
                  <a:lnTo>
                    <a:pt x="13168757" y="6350"/>
                  </a:lnTo>
                  <a:lnTo>
                    <a:pt x="13168757" y="0"/>
                  </a:lnTo>
                  <a:cubicBezTo>
                    <a:pt x="13196317" y="0"/>
                    <a:pt x="13218796" y="22352"/>
                    <a:pt x="13218796" y="49911"/>
                  </a:cubicBezTo>
                  <a:lnTo>
                    <a:pt x="13212446" y="49911"/>
                  </a:lnTo>
                  <a:lnTo>
                    <a:pt x="13218796" y="49911"/>
                  </a:lnTo>
                  <a:lnTo>
                    <a:pt x="13218796" y="9485376"/>
                  </a:lnTo>
                  <a:lnTo>
                    <a:pt x="13212446" y="9485376"/>
                  </a:lnTo>
                  <a:lnTo>
                    <a:pt x="13218796" y="9485376"/>
                  </a:lnTo>
                  <a:cubicBezTo>
                    <a:pt x="13218796" y="9512935"/>
                    <a:pt x="13196444" y="9535287"/>
                    <a:pt x="13168757" y="9535287"/>
                  </a:cubicBezTo>
                  <a:lnTo>
                    <a:pt x="13168757" y="9528937"/>
                  </a:lnTo>
                  <a:lnTo>
                    <a:pt x="13168757" y="9535287"/>
                  </a:lnTo>
                  <a:lnTo>
                    <a:pt x="50038" y="9535287"/>
                  </a:lnTo>
                  <a:lnTo>
                    <a:pt x="50038" y="9528937"/>
                  </a:lnTo>
                  <a:lnTo>
                    <a:pt x="50038" y="9535287"/>
                  </a:lnTo>
                  <a:cubicBezTo>
                    <a:pt x="22479" y="9535287"/>
                    <a:pt x="0" y="9512935"/>
                    <a:pt x="0" y="9485376"/>
                  </a:cubicBezTo>
                  <a:lnTo>
                    <a:pt x="0" y="49911"/>
                  </a:lnTo>
                  <a:lnTo>
                    <a:pt x="6350" y="49911"/>
                  </a:lnTo>
                  <a:lnTo>
                    <a:pt x="0" y="49911"/>
                  </a:lnTo>
                  <a:moveTo>
                    <a:pt x="12700" y="49911"/>
                  </a:moveTo>
                  <a:lnTo>
                    <a:pt x="12700" y="9485376"/>
                  </a:lnTo>
                  <a:lnTo>
                    <a:pt x="6350" y="9485376"/>
                  </a:lnTo>
                  <a:lnTo>
                    <a:pt x="12700" y="9485376"/>
                  </a:lnTo>
                  <a:cubicBezTo>
                    <a:pt x="12700" y="9505950"/>
                    <a:pt x="29337" y="9522587"/>
                    <a:pt x="50038" y="9522587"/>
                  </a:cubicBezTo>
                  <a:lnTo>
                    <a:pt x="13168757" y="9522587"/>
                  </a:lnTo>
                  <a:cubicBezTo>
                    <a:pt x="13189331" y="9522587"/>
                    <a:pt x="13206096" y="9505950"/>
                    <a:pt x="13206096" y="9485376"/>
                  </a:cubicBezTo>
                  <a:lnTo>
                    <a:pt x="13206096" y="49911"/>
                  </a:lnTo>
                  <a:cubicBezTo>
                    <a:pt x="13206096" y="29337"/>
                    <a:pt x="13189458" y="12700"/>
                    <a:pt x="13168757" y="12700"/>
                  </a:cubicBezTo>
                  <a:lnTo>
                    <a:pt x="50038" y="12700"/>
                  </a:lnTo>
                  <a:lnTo>
                    <a:pt x="50038" y="6350"/>
                  </a:lnTo>
                  <a:lnTo>
                    <a:pt x="50038" y="12700"/>
                  </a:lnTo>
                  <a:cubicBezTo>
                    <a:pt x="29337" y="12700"/>
                    <a:pt x="12700" y="29337"/>
                    <a:pt x="12700" y="49911"/>
                  </a:cubicBezTo>
                  <a:close/>
                </a:path>
              </a:pathLst>
            </a:custGeom>
            <a:solidFill>
              <a:srgbClr val="FFFFFF">
                <a:alpha val="23922"/>
              </a:srgbClr>
            </a:solidFill>
          </p:spPr>
          <p:txBody>
            <a:bodyPr/>
            <a:lstStyle/>
            <a:p>
              <a:endParaRPr lang="en-US"/>
            </a:p>
          </p:txBody>
        </p:sp>
      </p:grpSp>
      <p:grpSp>
        <p:nvGrpSpPr>
          <p:cNvPr id="10" name="Group 10"/>
          <p:cNvGrpSpPr/>
          <p:nvPr/>
        </p:nvGrpSpPr>
        <p:grpSpPr>
          <a:xfrm>
            <a:off x="772269" y="2558802"/>
            <a:ext cx="9885461" cy="628948"/>
            <a:chOff x="0" y="0"/>
            <a:chExt cx="13180615" cy="838597"/>
          </a:xfrm>
        </p:grpSpPr>
        <p:sp>
          <p:nvSpPr>
            <p:cNvPr id="11" name="Freeform 11"/>
            <p:cNvSpPr/>
            <p:nvPr/>
          </p:nvSpPr>
          <p:spPr>
            <a:xfrm>
              <a:off x="0" y="0"/>
              <a:ext cx="13180568" cy="838581"/>
            </a:xfrm>
            <a:custGeom>
              <a:avLst/>
              <a:gdLst/>
              <a:ahLst/>
              <a:cxnLst/>
              <a:rect l="l" t="t" r="r" b="b"/>
              <a:pathLst>
                <a:path w="13180568" h="838581">
                  <a:moveTo>
                    <a:pt x="0" y="0"/>
                  </a:moveTo>
                  <a:lnTo>
                    <a:pt x="13180568" y="0"/>
                  </a:lnTo>
                  <a:lnTo>
                    <a:pt x="13180568" y="838581"/>
                  </a:lnTo>
                  <a:lnTo>
                    <a:pt x="0" y="838581"/>
                  </a:lnTo>
                  <a:close/>
                </a:path>
              </a:pathLst>
            </a:custGeom>
            <a:solidFill>
              <a:srgbClr val="FFFFFF">
                <a:alpha val="3922"/>
              </a:srgbClr>
            </a:solidFill>
          </p:spPr>
          <p:txBody>
            <a:bodyPr/>
            <a:lstStyle/>
            <a:p>
              <a:endParaRPr lang="en-US"/>
            </a:p>
          </p:txBody>
        </p:sp>
      </p:grpSp>
      <p:sp>
        <p:nvSpPr>
          <p:cNvPr id="12" name="TextBox 12"/>
          <p:cNvSpPr txBox="1"/>
          <p:nvPr/>
        </p:nvSpPr>
        <p:spPr>
          <a:xfrm>
            <a:off x="990154" y="2622798"/>
            <a:ext cx="4502200" cy="424755"/>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Capa</a:t>
            </a:r>
          </a:p>
        </p:txBody>
      </p:sp>
      <p:sp>
        <p:nvSpPr>
          <p:cNvPr id="13" name="TextBox 13"/>
          <p:cNvSpPr txBox="1"/>
          <p:nvPr/>
        </p:nvSpPr>
        <p:spPr>
          <a:xfrm>
            <a:off x="5937648" y="2622798"/>
            <a:ext cx="4502200" cy="424755"/>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Función</a:t>
            </a:r>
          </a:p>
        </p:txBody>
      </p:sp>
      <p:grpSp>
        <p:nvGrpSpPr>
          <p:cNvPr id="14" name="Group 14"/>
          <p:cNvGrpSpPr/>
          <p:nvPr/>
        </p:nvGrpSpPr>
        <p:grpSpPr>
          <a:xfrm>
            <a:off x="772269" y="3187750"/>
            <a:ext cx="9885461" cy="628948"/>
            <a:chOff x="0" y="0"/>
            <a:chExt cx="13180615" cy="838597"/>
          </a:xfrm>
        </p:grpSpPr>
        <p:sp>
          <p:nvSpPr>
            <p:cNvPr id="15" name="Freeform 15"/>
            <p:cNvSpPr/>
            <p:nvPr/>
          </p:nvSpPr>
          <p:spPr>
            <a:xfrm>
              <a:off x="0" y="0"/>
              <a:ext cx="13180568" cy="838581"/>
            </a:xfrm>
            <a:custGeom>
              <a:avLst/>
              <a:gdLst/>
              <a:ahLst/>
              <a:cxnLst/>
              <a:rect l="l" t="t" r="r" b="b"/>
              <a:pathLst>
                <a:path w="13180568" h="838581">
                  <a:moveTo>
                    <a:pt x="0" y="0"/>
                  </a:moveTo>
                  <a:lnTo>
                    <a:pt x="13180568" y="0"/>
                  </a:lnTo>
                  <a:lnTo>
                    <a:pt x="13180568" y="838581"/>
                  </a:lnTo>
                  <a:lnTo>
                    <a:pt x="0" y="838581"/>
                  </a:lnTo>
                  <a:close/>
                </a:path>
              </a:pathLst>
            </a:custGeom>
            <a:solidFill>
              <a:srgbClr val="000000">
                <a:alpha val="3922"/>
              </a:srgbClr>
            </a:solidFill>
          </p:spPr>
          <p:txBody>
            <a:bodyPr/>
            <a:lstStyle/>
            <a:p>
              <a:endParaRPr lang="en-US"/>
            </a:p>
          </p:txBody>
        </p:sp>
      </p:grpSp>
      <p:sp>
        <p:nvSpPr>
          <p:cNvPr id="16" name="TextBox 16"/>
          <p:cNvSpPr txBox="1"/>
          <p:nvPr/>
        </p:nvSpPr>
        <p:spPr>
          <a:xfrm>
            <a:off x="990154" y="3251746"/>
            <a:ext cx="4502200" cy="424755"/>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Física</a:t>
            </a:r>
          </a:p>
        </p:txBody>
      </p:sp>
      <p:sp>
        <p:nvSpPr>
          <p:cNvPr id="17" name="TextBox 17"/>
          <p:cNvSpPr txBox="1"/>
          <p:nvPr/>
        </p:nvSpPr>
        <p:spPr>
          <a:xfrm>
            <a:off x="5937648" y="3251746"/>
            <a:ext cx="4502200" cy="424755"/>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Transmisión de bits brutos.</a:t>
            </a:r>
          </a:p>
        </p:txBody>
      </p:sp>
      <p:grpSp>
        <p:nvGrpSpPr>
          <p:cNvPr id="18" name="Group 18"/>
          <p:cNvGrpSpPr/>
          <p:nvPr/>
        </p:nvGrpSpPr>
        <p:grpSpPr>
          <a:xfrm>
            <a:off x="772269" y="3816698"/>
            <a:ext cx="9885461" cy="977504"/>
            <a:chOff x="0" y="0"/>
            <a:chExt cx="13180615" cy="1303338"/>
          </a:xfrm>
        </p:grpSpPr>
        <p:sp>
          <p:nvSpPr>
            <p:cNvPr id="19" name="Freeform 19"/>
            <p:cNvSpPr/>
            <p:nvPr/>
          </p:nvSpPr>
          <p:spPr>
            <a:xfrm>
              <a:off x="0" y="0"/>
              <a:ext cx="13180568" cy="1303401"/>
            </a:xfrm>
            <a:custGeom>
              <a:avLst/>
              <a:gdLst/>
              <a:ahLst/>
              <a:cxnLst/>
              <a:rect l="l" t="t" r="r" b="b"/>
              <a:pathLst>
                <a:path w="13180568" h="1303401">
                  <a:moveTo>
                    <a:pt x="0" y="0"/>
                  </a:moveTo>
                  <a:lnTo>
                    <a:pt x="13180568" y="0"/>
                  </a:lnTo>
                  <a:lnTo>
                    <a:pt x="13180568" y="1303401"/>
                  </a:lnTo>
                  <a:lnTo>
                    <a:pt x="0" y="1303401"/>
                  </a:lnTo>
                  <a:close/>
                </a:path>
              </a:pathLst>
            </a:custGeom>
            <a:solidFill>
              <a:srgbClr val="FFFFFF">
                <a:alpha val="3922"/>
              </a:srgbClr>
            </a:solidFill>
          </p:spPr>
          <p:txBody>
            <a:bodyPr/>
            <a:lstStyle/>
            <a:p>
              <a:endParaRPr lang="en-US"/>
            </a:p>
          </p:txBody>
        </p:sp>
      </p:grpSp>
      <p:sp>
        <p:nvSpPr>
          <p:cNvPr id="20" name="TextBox 20"/>
          <p:cNvSpPr txBox="1"/>
          <p:nvPr/>
        </p:nvSpPr>
        <p:spPr>
          <a:xfrm>
            <a:off x="990154" y="3880694"/>
            <a:ext cx="4502200" cy="424755"/>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Enlace de Datos</a:t>
            </a:r>
          </a:p>
        </p:txBody>
      </p:sp>
      <p:sp>
        <p:nvSpPr>
          <p:cNvPr id="21" name="TextBox 21"/>
          <p:cNvSpPr txBox="1"/>
          <p:nvPr/>
        </p:nvSpPr>
        <p:spPr>
          <a:xfrm>
            <a:off x="5937648" y="3880694"/>
            <a:ext cx="4502200" cy="773311"/>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Transferencia confiable de datos entre dos nodos.</a:t>
            </a:r>
          </a:p>
        </p:txBody>
      </p:sp>
      <p:grpSp>
        <p:nvGrpSpPr>
          <p:cNvPr id="22" name="Group 22"/>
          <p:cNvGrpSpPr/>
          <p:nvPr/>
        </p:nvGrpSpPr>
        <p:grpSpPr>
          <a:xfrm>
            <a:off x="772269" y="4794200"/>
            <a:ext cx="9885461" cy="977504"/>
            <a:chOff x="0" y="0"/>
            <a:chExt cx="13180615" cy="1303338"/>
          </a:xfrm>
        </p:grpSpPr>
        <p:sp>
          <p:nvSpPr>
            <p:cNvPr id="23" name="Freeform 23"/>
            <p:cNvSpPr/>
            <p:nvPr/>
          </p:nvSpPr>
          <p:spPr>
            <a:xfrm>
              <a:off x="0" y="0"/>
              <a:ext cx="13180568" cy="1303401"/>
            </a:xfrm>
            <a:custGeom>
              <a:avLst/>
              <a:gdLst/>
              <a:ahLst/>
              <a:cxnLst/>
              <a:rect l="l" t="t" r="r" b="b"/>
              <a:pathLst>
                <a:path w="13180568" h="1303401">
                  <a:moveTo>
                    <a:pt x="0" y="0"/>
                  </a:moveTo>
                  <a:lnTo>
                    <a:pt x="13180568" y="0"/>
                  </a:lnTo>
                  <a:lnTo>
                    <a:pt x="13180568" y="1303401"/>
                  </a:lnTo>
                  <a:lnTo>
                    <a:pt x="0" y="1303401"/>
                  </a:lnTo>
                  <a:close/>
                </a:path>
              </a:pathLst>
            </a:custGeom>
            <a:solidFill>
              <a:srgbClr val="000000">
                <a:alpha val="3922"/>
              </a:srgbClr>
            </a:solidFill>
          </p:spPr>
          <p:txBody>
            <a:bodyPr/>
            <a:lstStyle/>
            <a:p>
              <a:endParaRPr lang="en-US"/>
            </a:p>
          </p:txBody>
        </p:sp>
      </p:grpSp>
      <p:sp>
        <p:nvSpPr>
          <p:cNvPr id="24" name="TextBox 24"/>
          <p:cNvSpPr txBox="1"/>
          <p:nvPr/>
        </p:nvSpPr>
        <p:spPr>
          <a:xfrm>
            <a:off x="990154" y="4858196"/>
            <a:ext cx="4502200" cy="424755"/>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Red</a:t>
            </a:r>
          </a:p>
        </p:txBody>
      </p:sp>
      <p:sp>
        <p:nvSpPr>
          <p:cNvPr id="25" name="TextBox 25"/>
          <p:cNvSpPr txBox="1"/>
          <p:nvPr/>
        </p:nvSpPr>
        <p:spPr>
          <a:xfrm>
            <a:off x="5937648" y="4858196"/>
            <a:ext cx="4502200" cy="773311"/>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Enrutamiento y envío de paquetes entre redes.</a:t>
            </a:r>
          </a:p>
        </p:txBody>
      </p:sp>
      <p:grpSp>
        <p:nvGrpSpPr>
          <p:cNvPr id="26" name="Group 26"/>
          <p:cNvGrpSpPr/>
          <p:nvPr/>
        </p:nvGrpSpPr>
        <p:grpSpPr>
          <a:xfrm>
            <a:off x="772269" y="5771704"/>
            <a:ext cx="9885461" cy="977504"/>
            <a:chOff x="0" y="0"/>
            <a:chExt cx="13180615" cy="1303338"/>
          </a:xfrm>
        </p:grpSpPr>
        <p:sp>
          <p:nvSpPr>
            <p:cNvPr id="27" name="Freeform 27"/>
            <p:cNvSpPr/>
            <p:nvPr/>
          </p:nvSpPr>
          <p:spPr>
            <a:xfrm>
              <a:off x="0" y="0"/>
              <a:ext cx="13180568" cy="1303401"/>
            </a:xfrm>
            <a:custGeom>
              <a:avLst/>
              <a:gdLst/>
              <a:ahLst/>
              <a:cxnLst/>
              <a:rect l="l" t="t" r="r" b="b"/>
              <a:pathLst>
                <a:path w="13180568" h="1303401">
                  <a:moveTo>
                    <a:pt x="0" y="0"/>
                  </a:moveTo>
                  <a:lnTo>
                    <a:pt x="13180568" y="0"/>
                  </a:lnTo>
                  <a:lnTo>
                    <a:pt x="13180568" y="1303401"/>
                  </a:lnTo>
                  <a:lnTo>
                    <a:pt x="0" y="1303401"/>
                  </a:lnTo>
                  <a:close/>
                </a:path>
              </a:pathLst>
            </a:custGeom>
            <a:solidFill>
              <a:srgbClr val="FFFFFF">
                <a:alpha val="3922"/>
              </a:srgbClr>
            </a:solidFill>
          </p:spPr>
          <p:txBody>
            <a:bodyPr/>
            <a:lstStyle/>
            <a:p>
              <a:endParaRPr lang="en-US"/>
            </a:p>
          </p:txBody>
        </p:sp>
      </p:grpSp>
      <p:sp>
        <p:nvSpPr>
          <p:cNvPr id="28" name="TextBox 28"/>
          <p:cNvSpPr txBox="1"/>
          <p:nvPr/>
        </p:nvSpPr>
        <p:spPr>
          <a:xfrm>
            <a:off x="990154" y="5835700"/>
            <a:ext cx="4502200" cy="424755"/>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Transporte</a:t>
            </a:r>
          </a:p>
        </p:txBody>
      </p:sp>
      <p:sp>
        <p:nvSpPr>
          <p:cNvPr id="29" name="TextBox 29"/>
          <p:cNvSpPr txBox="1"/>
          <p:nvPr/>
        </p:nvSpPr>
        <p:spPr>
          <a:xfrm>
            <a:off x="5937648" y="5835700"/>
            <a:ext cx="4502200" cy="773311"/>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Entrega confiable de segmentos entre puntos en una red.</a:t>
            </a:r>
          </a:p>
        </p:txBody>
      </p:sp>
      <p:grpSp>
        <p:nvGrpSpPr>
          <p:cNvPr id="30" name="Group 30"/>
          <p:cNvGrpSpPr/>
          <p:nvPr/>
        </p:nvGrpSpPr>
        <p:grpSpPr>
          <a:xfrm>
            <a:off x="772269" y="6749206"/>
            <a:ext cx="9885461" cy="977504"/>
            <a:chOff x="0" y="0"/>
            <a:chExt cx="13180615" cy="1303338"/>
          </a:xfrm>
        </p:grpSpPr>
        <p:sp>
          <p:nvSpPr>
            <p:cNvPr id="31" name="Freeform 31"/>
            <p:cNvSpPr/>
            <p:nvPr/>
          </p:nvSpPr>
          <p:spPr>
            <a:xfrm>
              <a:off x="0" y="0"/>
              <a:ext cx="13180568" cy="1303401"/>
            </a:xfrm>
            <a:custGeom>
              <a:avLst/>
              <a:gdLst/>
              <a:ahLst/>
              <a:cxnLst/>
              <a:rect l="l" t="t" r="r" b="b"/>
              <a:pathLst>
                <a:path w="13180568" h="1303401">
                  <a:moveTo>
                    <a:pt x="0" y="0"/>
                  </a:moveTo>
                  <a:lnTo>
                    <a:pt x="13180568" y="0"/>
                  </a:lnTo>
                  <a:lnTo>
                    <a:pt x="13180568" y="1303401"/>
                  </a:lnTo>
                  <a:lnTo>
                    <a:pt x="0" y="1303401"/>
                  </a:lnTo>
                  <a:close/>
                </a:path>
              </a:pathLst>
            </a:custGeom>
            <a:solidFill>
              <a:srgbClr val="000000">
                <a:alpha val="3922"/>
              </a:srgbClr>
            </a:solidFill>
          </p:spPr>
          <p:txBody>
            <a:bodyPr/>
            <a:lstStyle/>
            <a:p>
              <a:endParaRPr lang="en-US"/>
            </a:p>
          </p:txBody>
        </p:sp>
      </p:grpSp>
      <p:sp>
        <p:nvSpPr>
          <p:cNvPr id="32" name="TextBox 32"/>
          <p:cNvSpPr txBox="1"/>
          <p:nvPr/>
        </p:nvSpPr>
        <p:spPr>
          <a:xfrm>
            <a:off x="990154" y="6813202"/>
            <a:ext cx="4502200" cy="424755"/>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Sesión</a:t>
            </a:r>
          </a:p>
        </p:txBody>
      </p:sp>
      <p:sp>
        <p:nvSpPr>
          <p:cNvPr id="33" name="TextBox 33"/>
          <p:cNvSpPr txBox="1"/>
          <p:nvPr/>
        </p:nvSpPr>
        <p:spPr>
          <a:xfrm>
            <a:off x="5937648" y="6813202"/>
            <a:ext cx="4502200" cy="773311"/>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Establecimiento, gestión y terminación de sesiones entre aplicaciones.</a:t>
            </a:r>
          </a:p>
        </p:txBody>
      </p:sp>
      <p:grpSp>
        <p:nvGrpSpPr>
          <p:cNvPr id="34" name="Group 34"/>
          <p:cNvGrpSpPr/>
          <p:nvPr/>
        </p:nvGrpSpPr>
        <p:grpSpPr>
          <a:xfrm>
            <a:off x="772269" y="7726710"/>
            <a:ext cx="9885461" cy="977504"/>
            <a:chOff x="0" y="0"/>
            <a:chExt cx="13180615" cy="1303338"/>
          </a:xfrm>
        </p:grpSpPr>
        <p:sp>
          <p:nvSpPr>
            <p:cNvPr id="35" name="Freeform 35"/>
            <p:cNvSpPr/>
            <p:nvPr/>
          </p:nvSpPr>
          <p:spPr>
            <a:xfrm>
              <a:off x="0" y="0"/>
              <a:ext cx="13180568" cy="1303401"/>
            </a:xfrm>
            <a:custGeom>
              <a:avLst/>
              <a:gdLst/>
              <a:ahLst/>
              <a:cxnLst/>
              <a:rect l="l" t="t" r="r" b="b"/>
              <a:pathLst>
                <a:path w="13180568" h="1303401">
                  <a:moveTo>
                    <a:pt x="0" y="0"/>
                  </a:moveTo>
                  <a:lnTo>
                    <a:pt x="13180568" y="0"/>
                  </a:lnTo>
                  <a:lnTo>
                    <a:pt x="13180568" y="1303401"/>
                  </a:lnTo>
                  <a:lnTo>
                    <a:pt x="0" y="1303401"/>
                  </a:lnTo>
                  <a:close/>
                </a:path>
              </a:pathLst>
            </a:custGeom>
            <a:solidFill>
              <a:srgbClr val="FFFFFF">
                <a:alpha val="3922"/>
              </a:srgbClr>
            </a:solidFill>
          </p:spPr>
          <p:txBody>
            <a:bodyPr/>
            <a:lstStyle/>
            <a:p>
              <a:endParaRPr lang="en-US"/>
            </a:p>
          </p:txBody>
        </p:sp>
      </p:grpSp>
      <p:sp>
        <p:nvSpPr>
          <p:cNvPr id="36" name="TextBox 36"/>
          <p:cNvSpPr txBox="1"/>
          <p:nvPr/>
        </p:nvSpPr>
        <p:spPr>
          <a:xfrm>
            <a:off x="990154" y="7790706"/>
            <a:ext cx="4502200" cy="424755"/>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Presentación</a:t>
            </a:r>
          </a:p>
        </p:txBody>
      </p:sp>
      <p:sp>
        <p:nvSpPr>
          <p:cNvPr id="37" name="TextBox 37"/>
          <p:cNvSpPr txBox="1"/>
          <p:nvPr/>
        </p:nvSpPr>
        <p:spPr>
          <a:xfrm>
            <a:off x="5937648" y="7790706"/>
            <a:ext cx="4502200" cy="773311"/>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Traducción de datos entre el formato de la aplicación y el formato de red.</a:t>
            </a:r>
          </a:p>
        </p:txBody>
      </p:sp>
      <p:grpSp>
        <p:nvGrpSpPr>
          <p:cNvPr id="38" name="Group 38"/>
          <p:cNvGrpSpPr/>
          <p:nvPr/>
        </p:nvGrpSpPr>
        <p:grpSpPr>
          <a:xfrm>
            <a:off x="772269" y="8704212"/>
            <a:ext cx="9885461" cy="977504"/>
            <a:chOff x="0" y="0"/>
            <a:chExt cx="13180615" cy="1303338"/>
          </a:xfrm>
        </p:grpSpPr>
        <p:sp>
          <p:nvSpPr>
            <p:cNvPr id="39" name="Freeform 39"/>
            <p:cNvSpPr/>
            <p:nvPr/>
          </p:nvSpPr>
          <p:spPr>
            <a:xfrm>
              <a:off x="0" y="0"/>
              <a:ext cx="13180568" cy="1303401"/>
            </a:xfrm>
            <a:custGeom>
              <a:avLst/>
              <a:gdLst/>
              <a:ahLst/>
              <a:cxnLst/>
              <a:rect l="l" t="t" r="r" b="b"/>
              <a:pathLst>
                <a:path w="13180568" h="1303401">
                  <a:moveTo>
                    <a:pt x="0" y="0"/>
                  </a:moveTo>
                  <a:lnTo>
                    <a:pt x="13180568" y="0"/>
                  </a:lnTo>
                  <a:lnTo>
                    <a:pt x="13180568" y="1303401"/>
                  </a:lnTo>
                  <a:lnTo>
                    <a:pt x="0" y="1303401"/>
                  </a:lnTo>
                  <a:close/>
                </a:path>
              </a:pathLst>
            </a:custGeom>
            <a:solidFill>
              <a:srgbClr val="000000">
                <a:alpha val="3922"/>
              </a:srgbClr>
            </a:solidFill>
          </p:spPr>
          <p:txBody>
            <a:bodyPr/>
            <a:lstStyle/>
            <a:p>
              <a:endParaRPr lang="en-US"/>
            </a:p>
          </p:txBody>
        </p:sp>
      </p:grpSp>
      <p:sp>
        <p:nvSpPr>
          <p:cNvPr id="40" name="TextBox 40"/>
          <p:cNvSpPr txBox="1"/>
          <p:nvPr/>
        </p:nvSpPr>
        <p:spPr>
          <a:xfrm>
            <a:off x="990154" y="8768209"/>
            <a:ext cx="4502200" cy="424755"/>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Aplicación</a:t>
            </a:r>
          </a:p>
        </p:txBody>
      </p:sp>
      <p:sp>
        <p:nvSpPr>
          <p:cNvPr id="41" name="TextBox 41"/>
          <p:cNvSpPr txBox="1"/>
          <p:nvPr/>
        </p:nvSpPr>
        <p:spPr>
          <a:xfrm>
            <a:off x="5937648" y="8768209"/>
            <a:ext cx="4502200" cy="773311"/>
          </a:xfrm>
          <a:prstGeom prst="rect">
            <a:avLst/>
          </a:prstGeom>
        </p:spPr>
        <p:txBody>
          <a:bodyPr lIns="0" tIns="0" rIns="0" bIns="0" rtlCol="0" anchor="t">
            <a:spAutoFit/>
          </a:bodyPr>
          <a:lstStyle/>
          <a:p>
            <a:pPr algn="l">
              <a:lnSpc>
                <a:spcPts val="2687"/>
              </a:lnSpc>
            </a:pPr>
            <a:r>
              <a:rPr lang="en-US" sz="1687">
                <a:solidFill>
                  <a:srgbClr val="E0D6DE"/>
                </a:solidFill>
                <a:latin typeface="Arimo"/>
                <a:ea typeface="Arimo"/>
                <a:cs typeface="Arimo"/>
                <a:sym typeface="Arimo"/>
              </a:rPr>
              <a:t>Servicios de red a las aplicaciones del usuario final.</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678639" y="749499"/>
            <a:ext cx="8682335" cy="780306"/>
          </a:xfrm>
          <a:prstGeom prst="rect">
            <a:avLst/>
          </a:prstGeom>
        </p:spPr>
        <p:txBody>
          <a:bodyPr lIns="0" tIns="0" rIns="0" bIns="0" rtlCol="0" anchor="t">
            <a:spAutoFit/>
          </a:bodyPr>
          <a:lstStyle/>
          <a:p>
            <a:pPr algn="l">
              <a:lnSpc>
                <a:spcPts val="5750"/>
              </a:lnSpc>
            </a:pPr>
            <a:r>
              <a:rPr lang="en-US" sz="4562">
                <a:solidFill>
                  <a:srgbClr val="97B8FF"/>
                </a:solidFill>
                <a:latin typeface="Arimo"/>
                <a:ea typeface="Arimo"/>
                <a:cs typeface="Arimo"/>
                <a:sym typeface="Arimo"/>
              </a:rPr>
              <a:t>Estándar IEEE 802.3: Ethernet</a:t>
            </a:r>
          </a:p>
        </p:txBody>
      </p:sp>
      <p:grpSp>
        <p:nvGrpSpPr>
          <p:cNvPr id="7" name="Group 7"/>
          <p:cNvGrpSpPr/>
          <p:nvPr/>
        </p:nvGrpSpPr>
        <p:grpSpPr>
          <a:xfrm>
            <a:off x="8016031" y="1881485"/>
            <a:ext cx="28575" cy="7608242"/>
            <a:chOff x="0" y="0"/>
            <a:chExt cx="38100" cy="10144323"/>
          </a:xfrm>
        </p:grpSpPr>
        <p:sp>
          <p:nvSpPr>
            <p:cNvPr id="8" name="Freeform 8"/>
            <p:cNvSpPr/>
            <p:nvPr/>
          </p:nvSpPr>
          <p:spPr>
            <a:xfrm>
              <a:off x="0" y="0"/>
              <a:ext cx="38100" cy="10144379"/>
            </a:xfrm>
            <a:custGeom>
              <a:avLst/>
              <a:gdLst/>
              <a:ahLst/>
              <a:cxnLst/>
              <a:rect l="l" t="t" r="r" b="b"/>
              <a:pathLst>
                <a:path w="38100" h="10144379">
                  <a:moveTo>
                    <a:pt x="0" y="19050"/>
                  </a:moveTo>
                  <a:cubicBezTo>
                    <a:pt x="0" y="8509"/>
                    <a:pt x="8509" y="0"/>
                    <a:pt x="19050" y="0"/>
                  </a:cubicBezTo>
                  <a:cubicBezTo>
                    <a:pt x="29591" y="0"/>
                    <a:pt x="38100" y="8509"/>
                    <a:pt x="38100" y="19050"/>
                  </a:cubicBezTo>
                  <a:lnTo>
                    <a:pt x="38100" y="10125329"/>
                  </a:lnTo>
                  <a:cubicBezTo>
                    <a:pt x="38100" y="10135870"/>
                    <a:pt x="29591" y="10144379"/>
                    <a:pt x="19050" y="10144379"/>
                  </a:cubicBezTo>
                  <a:cubicBezTo>
                    <a:pt x="8509" y="10144379"/>
                    <a:pt x="0" y="10135870"/>
                    <a:pt x="0" y="10125329"/>
                  </a:cubicBezTo>
                  <a:close/>
                </a:path>
              </a:pathLst>
            </a:custGeom>
            <a:solidFill>
              <a:srgbClr val="3F3F44"/>
            </a:solidFill>
          </p:spPr>
          <p:txBody>
            <a:bodyPr/>
            <a:lstStyle/>
            <a:p>
              <a:endParaRPr lang="en-US"/>
            </a:p>
          </p:txBody>
        </p:sp>
      </p:grpSp>
      <p:grpSp>
        <p:nvGrpSpPr>
          <p:cNvPr id="9" name="Group 9"/>
          <p:cNvGrpSpPr/>
          <p:nvPr/>
        </p:nvGrpSpPr>
        <p:grpSpPr>
          <a:xfrm>
            <a:off x="8265542" y="2394645"/>
            <a:ext cx="820639" cy="28575"/>
            <a:chOff x="0" y="0"/>
            <a:chExt cx="1094185" cy="38100"/>
          </a:xfrm>
        </p:grpSpPr>
        <p:sp>
          <p:nvSpPr>
            <p:cNvPr id="10" name="Freeform 10"/>
            <p:cNvSpPr/>
            <p:nvPr/>
          </p:nvSpPr>
          <p:spPr>
            <a:xfrm>
              <a:off x="0" y="0"/>
              <a:ext cx="1094232" cy="38100"/>
            </a:xfrm>
            <a:custGeom>
              <a:avLst/>
              <a:gdLst/>
              <a:ahLst/>
              <a:cxnLst/>
              <a:rect l="l" t="t" r="r" b="b"/>
              <a:pathLst>
                <a:path w="1094232" h="38100">
                  <a:moveTo>
                    <a:pt x="0" y="19050"/>
                  </a:moveTo>
                  <a:cubicBezTo>
                    <a:pt x="0" y="8509"/>
                    <a:pt x="8509" y="0"/>
                    <a:pt x="19050" y="0"/>
                  </a:cubicBezTo>
                  <a:lnTo>
                    <a:pt x="1075182" y="0"/>
                  </a:lnTo>
                  <a:cubicBezTo>
                    <a:pt x="1085723" y="0"/>
                    <a:pt x="1094232" y="8509"/>
                    <a:pt x="1094232" y="19050"/>
                  </a:cubicBezTo>
                  <a:cubicBezTo>
                    <a:pt x="1094232" y="29591"/>
                    <a:pt x="1085596" y="38100"/>
                    <a:pt x="1075182"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11" name="Group 11"/>
          <p:cNvGrpSpPr/>
          <p:nvPr/>
        </p:nvGrpSpPr>
        <p:grpSpPr>
          <a:xfrm>
            <a:off x="7766521" y="2145209"/>
            <a:ext cx="527596" cy="527596"/>
            <a:chOff x="0" y="0"/>
            <a:chExt cx="703462" cy="703462"/>
          </a:xfrm>
        </p:grpSpPr>
        <p:sp>
          <p:nvSpPr>
            <p:cNvPr id="12" name="Freeform 12"/>
            <p:cNvSpPr/>
            <p:nvPr/>
          </p:nvSpPr>
          <p:spPr>
            <a:xfrm>
              <a:off x="0" y="0"/>
              <a:ext cx="703326" cy="703453"/>
            </a:xfrm>
            <a:custGeom>
              <a:avLst/>
              <a:gdLst/>
              <a:ahLst/>
              <a:cxnLst/>
              <a:rect l="l" t="t" r="r" b="b"/>
              <a:pathLst>
                <a:path w="703326" h="703453">
                  <a:moveTo>
                    <a:pt x="0" y="46863"/>
                  </a:moveTo>
                  <a:cubicBezTo>
                    <a:pt x="0" y="20955"/>
                    <a:pt x="20955" y="0"/>
                    <a:pt x="46863" y="0"/>
                  </a:cubicBezTo>
                  <a:lnTo>
                    <a:pt x="656463" y="0"/>
                  </a:lnTo>
                  <a:cubicBezTo>
                    <a:pt x="682371" y="0"/>
                    <a:pt x="703326" y="20955"/>
                    <a:pt x="703326" y="46863"/>
                  </a:cubicBezTo>
                  <a:lnTo>
                    <a:pt x="703326" y="656463"/>
                  </a:lnTo>
                  <a:cubicBezTo>
                    <a:pt x="703326" y="682371"/>
                    <a:pt x="682371" y="703326"/>
                    <a:pt x="656463" y="703326"/>
                  </a:cubicBezTo>
                  <a:lnTo>
                    <a:pt x="46863" y="703326"/>
                  </a:lnTo>
                  <a:cubicBezTo>
                    <a:pt x="20955" y="703453"/>
                    <a:pt x="0" y="682498"/>
                    <a:pt x="0" y="656590"/>
                  </a:cubicBezTo>
                  <a:close/>
                </a:path>
              </a:pathLst>
            </a:custGeom>
            <a:solidFill>
              <a:srgbClr val="26262B"/>
            </a:solidFill>
          </p:spPr>
          <p:txBody>
            <a:bodyPr/>
            <a:lstStyle/>
            <a:p>
              <a:endParaRPr lang="en-US"/>
            </a:p>
          </p:txBody>
        </p:sp>
      </p:grpSp>
      <p:sp>
        <p:nvSpPr>
          <p:cNvPr id="13" name="TextBox 13"/>
          <p:cNvSpPr txBox="1"/>
          <p:nvPr/>
        </p:nvSpPr>
        <p:spPr>
          <a:xfrm>
            <a:off x="7955831" y="2261593"/>
            <a:ext cx="148829" cy="323255"/>
          </a:xfrm>
          <a:prstGeom prst="rect">
            <a:avLst/>
          </a:prstGeom>
        </p:spPr>
        <p:txBody>
          <a:bodyPr lIns="0" tIns="0" rIns="0" bIns="0" rtlCol="0" anchor="t">
            <a:spAutoFit/>
          </a:bodyPr>
          <a:lstStyle/>
          <a:p>
            <a:pPr algn="ctr">
              <a:lnSpc>
                <a:spcPts val="2750"/>
              </a:lnSpc>
            </a:pPr>
            <a:r>
              <a:rPr lang="en-US" sz="2750">
                <a:solidFill>
                  <a:srgbClr val="E0D6DE"/>
                </a:solidFill>
                <a:latin typeface="Arimo"/>
                <a:ea typeface="Arimo"/>
                <a:cs typeface="Arimo"/>
                <a:sym typeface="Arimo"/>
              </a:rPr>
              <a:t>1</a:t>
            </a:r>
          </a:p>
        </p:txBody>
      </p:sp>
      <p:sp>
        <p:nvSpPr>
          <p:cNvPr id="14" name="TextBox 14"/>
          <p:cNvSpPr txBox="1"/>
          <p:nvPr/>
        </p:nvSpPr>
        <p:spPr>
          <a:xfrm>
            <a:off x="9320064" y="2087315"/>
            <a:ext cx="2931170" cy="394990"/>
          </a:xfrm>
          <a:prstGeom prst="rect">
            <a:avLst/>
          </a:prstGeom>
        </p:spPr>
        <p:txBody>
          <a:bodyPr lIns="0" tIns="0" rIns="0" bIns="0" rtlCol="0" anchor="t">
            <a:spAutoFit/>
          </a:bodyPr>
          <a:lstStyle/>
          <a:p>
            <a:pPr algn="l">
              <a:lnSpc>
                <a:spcPts val="2875"/>
              </a:lnSpc>
            </a:pPr>
            <a:r>
              <a:rPr lang="en-US" sz="2249">
                <a:solidFill>
                  <a:srgbClr val="E0D6DE"/>
                </a:solidFill>
                <a:latin typeface="Arimo"/>
                <a:ea typeface="Arimo"/>
                <a:cs typeface="Arimo"/>
                <a:sym typeface="Arimo"/>
              </a:rPr>
              <a:t>Acceso Múltiple</a:t>
            </a:r>
          </a:p>
        </p:txBody>
      </p:sp>
      <p:sp>
        <p:nvSpPr>
          <p:cNvPr id="15" name="TextBox 15"/>
          <p:cNvSpPr txBox="1"/>
          <p:nvPr/>
        </p:nvSpPr>
        <p:spPr>
          <a:xfrm>
            <a:off x="9320064" y="2527698"/>
            <a:ext cx="8147297" cy="845641"/>
          </a:xfrm>
          <a:prstGeom prst="rect">
            <a:avLst/>
          </a:prstGeom>
        </p:spPr>
        <p:txBody>
          <a:bodyPr lIns="0" tIns="0" rIns="0" bIns="0" rtlCol="0" anchor="t">
            <a:spAutoFit/>
          </a:bodyPr>
          <a:lstStyle/>
          <a:p>
            <a:pPr algn="l">
              <a:lnSpc>
                <a:spcPts val="2937"/>
              </a:lnSpc>
            </a:pPr>
            <a:r>
              <a:rPr lang="en-US" sz="1812">
                <a:solidFill>
                  <a:srgbClr val="E0D6DE"/>
                </a:solidFill>
                <a:latin typeface="Arimo"/>
                <a:ea typeface="Arimo"/>
                <a:cs typeface="Arimo"/>
                <a:sym typeface="Arimo"/>
              </a:rPr>
              <a:t>Ethernet utiliza el método CSMA/CD (Acceso Múltiple por Detección de Portadora con Detección de Colisiones) para controlar el acceso al medio.</a:t>
            </a:r>
          </a:p>
        </p:txBody>
      </p:sp>
      <p:grpSp>
        <p:nvGrpSpPr>
          <p:cNvPr id="16" name="Group 16"/>
          <p:cNvGrpSpPr/>
          <p:nvPr/>
        </p:nvGrpSpPr>
        <p:grpSpPr>
          <a:xfrm>
            <a:off x="8265542" y="4355306"/>
            <a:ext cx="820639" cy="28575"/>
            <a:chOff x="0" y="0"/>
            <a:chExt cx="1094185" cy="38100"/>
          </a:xfrm>
        </p:grpSpPr>
        <p:sp>
          <p:nvSpPr>
            <p:cNvPr id="17" name="Freeform 17"/>
            <p:cNvSpPr/>
            <p:nvPr/>
          </p:nvSpPr>
          <p:spPr>
            <a:xfrm>
              <a:off x="0" y="0"/>
              <a:ext cx="1094232" cy="38100"/>
            </a:xfrm>
            <a:custGeom>
              <a:avLst/>
              <a:gdLst/>
              <a:ahLst/>
              <a:cxnLst/>
              <a:rect l="l" t="t" r="r" b="b"/>
              <a:pathLst>
                <a:path w="1094232" h="38100">
                  <a:moveTo>
                    <a:pt x="0" y="19050"/>
                  </a:moveTo>
                  <a:cubicBezTo>
                    <a:pt x="0" y="8509"/>
                    <a:pt x="8509" y="0"/>
                    <a:pt x="19050" y="0"/>
                  </a:cubicBezTo>
                  <a:lnTo>
                    <a:pt x="1075182" y="0"/>
                  </a:lnTo>
                  <a:cubicBezTo>
                    <a:pt x="1085723" y="0"/>
                    <a:pt x="1094232" y="8509"/>
                    <a:pt x="1094232" y="19050"/>
                  </a:cubicBezTo>
                  <a:cubicBezTo>
                    <a:pt x="1094232" y="29591"/>
                    <a:pt x="1085596" y="38100"/>
                    <a:pt x="1075182"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18" name="Group 18"/>
          <p:cNvGrpSpPr/>
          <p:nvPr/>
        </p:nvGrpSpPr>
        <p:grpSpPr>
          <a:xfrm>
            <a:off x="7766521" y="4105870"/>
            <a:ext cx="527596" cy="527596"/>
            <a:chOff x="0" y="0"/>
            <a:chExt cx="703462" cy="703462"/>
          </a:xfrm>
        </p:grpSpPr>
        <p:sp>
          <p:nvSpPr>
            <p:cNvPr id="19" name="Freeform 19"/>
            <p:cNvSpPr/>
            <p:nvPr/>
          </p:nvSpPr>
          <p:spPr>
            <a:xfrm>
              <a:off x="0" y="0"/>
              <a:ext cx="703326" cy="703453"/>
            </a:xfrm>
            <a:custGeom>
              <a:avLst/>
              <a:gdLst/>
              <a:ahLst/>
              <a:cxnLst/>
              <a:rect l="l" t="t" r="r" b="b"/>
              <a:pathLst>
                <a:path w="703326" h="703453">
                  <a:moveTo>
                    <a:pt x="0" y="46863"/>
                  </a:moveTo>
                  <a:cubicBezTo>
                    <a:pt x="0" y="20955"/>
                    <a:pt x="20955" y="0"/>
                    <a:pt x="46863" y="0"/>
                  </a:cubicBezTo>
                  <a:lnTo>
                    <a:pt x="656463" y="0"/>
                  </a:lnTo>
                  <a:cubicBezTo>
                    <a:pt x="682371" y="0"/>
                    <a:pt x="703326" y="20955"/>
                    <a:pt x="703326" y="46863"/>
                  </a:cubicBezTo>
                  <a:lnTo>
                    <a:pt x="703326" y="656463"/>
                  </a:lnTo>
                  <a:cubicBezTo>
                    <a:pt x="703326" y="682371"/>
                    <a:pt x="682371" y="703326"/>
                    <a:pt x="656463" y="703326"/>
                  </a:cubicBezTo>
                  <a:lnTo>
                    <a:pt x="46863" y="703326"/>
                  </a:lnTo>
                  <a:cubicBezTo>
                    <a:pt x="20955" y="703453"/>
                    <a:pt x="0" y="682498"/>
                    <a:pt x="0" y="656590"/>
                  </a:cubicBezTo>
                  <a:close/>
                </a:path>
              </a:pathLst>
            </a:custGeom>
            <a:solidFill>
              <a:srgbClr val="26262B"/>
            </a:solidFill>
          </p:spPr>
          <p:txBody>
            <a:bodyPr/>
            <a:lstStyle/>
            <a:p>
              <a:endParaRPr lang="en-US"/>
            </a:p>
          </p:txBody>
        </p:sp>
      </p:grpSp>
      <p:sp>
        <p:nvSpPr>
          <p:cNvPr id="20" name="TextBox 20"/>
          <p:cNvSpPr txBox="1"/>
          <p:nvPr/>
        </p:nvSpPr>
        <p:spPr>
          <a:xfrm>
            <a:off x="7920708" y="4222254"/>
            <a:ext cx="219075" cy="323255"/>
          </a:xfrm>
          <a:prstGeom prst="rect">
            <a:avLst/>
          </a:prstGeom>
        </p:spPr>
        <p:txBody>
          <a:bodyPr lIns="0" tIns="0" rIns="0" bIns="0" rtlCol="0" anchor="t">
            <a:spAutoFit/>
          </a:bodyPr>
          <a:lstStyle/>
          <a:p>
            <a:pPr algn="ctr">
              <a:lnSpc>
                <a:spcPts val="2750"/>
              </a:lnSpc>
            </a:pPr>
            <a:r>
              <a:rPr lang="en-US" sz="2750">
                <a:solidFill>
                  <a:srgbClr val="E0D6DE"/>
                </a:solidFill>
                <a:latin typeface="Arimo"/>
                <a:ea typeface="Arimo"/>
                <a:cs typeface="Arimo"/>
                <a:sym typeface="Arimo"/>
              </a:rPr>
              <a:t>2</a:t>
            </a:r>
          </a:p>
        </p:txBody>
      </p:sp>
      <p:sp>
        <p:nvSpPr>
          <p:cNvPr id="21" name="TextBox 21"/>
          <p:cNvSpPr txBox="1"/>
          <p:nvPr/>
        </p:nvSpPr>
        <p:spPr>
          <a:xfrm>
            <a:off x="9320064" y="4047976"/>
            <a:ext cx="3566666" cy="394990"/>
          </a:xfrm>
          <a:prstGeom prst="rect">
            <a:avLst/>
          </a:prstGeom>
        </p:spPr>
        <p:txBody>
          <a:bodyPr lIns="0" tIns="0" rIns="0" bIns="0" rtlCol="0" anchor="t">
            <a:spAutoFit/>
          </a:bodyPr>
          <a:lstStyle/>
          <a:p>
            <a:pPr algn="l">
              <a:lnSpc>
                <a:spcPts val="2875"/>
              </a:lnSpc>
            </a:pPr>
            <a:r>
              <a:rPr lang="en-US" sz="2249">
                <a:solidFill>
                  <a:srgbClr val="E0D6DE"/>
                </a:solidFill>
                <a:latin typeface="Arimo"/>
                <a:ea typeface="Arimo"/>
                <a:cs typeface="Arimo"/>
                <a:sym typeface="Arimo"/>
              </a:rPr>
              <a:t>Detección de Portadora</a:t>
            </a:r>
          </a:p>
        </p:txBody>
      </p:sp>
      <p:sp>
        <p:nvSpPr>
          <p:cNvPr id="22" name="TextBox 22"/>
          <p:cNvSpPr txBox="1"/>
          <p:nvPr/>
        </p:nvSpPr>
        <p:spPr>
          <a:xfrm>
            <a:off x="9320064" y="4488359"/>
            <a:ext cx="8147297" cy="845641"/>
          </a:xfrm>
          <a:prstGeom prst="rect">
            <a:avLst/>
          </a:prstGeom>
        </p:spPr>
        <p:txBody>
          <a:bodyPr lIns="0" tIns="0" rIns="0" bIns="0" rtlCol="0" anchor="t">
            <a:spAutoFit/>
          </a:bodyPr>
          <a:lstStyle/>
          <a:p>
            <a:pPr algn="l">
              <a:lnSpc>
                <a:spcPts val="2937"/>
              </a:lnSpc>
            </a:pPr>
            <a:r>
              <a:rPr lang="en-US" sz="1812">
                <a:solidFill>
                  <a:srgbClr val="E0D6DE"/>
                </a:solidFill>
                <a:latin typeface="Arimo"/>
                <a:ea typeface="Arimo"/>
                <a:cs typeface="Arimo"/>
                <a:sym typeface="Arimo"/>
              </a:rPr>
              <a:t>Antes de transmitir datos, un dispositivo escucha el cable para verificar si hay transmisiones en curso.</a:t>
            </a:r>
          </a:p>
        </p:txBody>
      </p:sp>
      <p:grpSp>
        <p:nvGrpSpPr>
          <p:cNvPr id="23" name="Group 23"/>
          <p:cNvGrpSpPr/>
          <p:nvPr/>
        </p:nvGrpSpPr>
        <p:grpSpPr>
          <a:xfrm>
            <a:off x="8265542" y="6315968"/>
            <a:ext cx="820639" cy="28575"/>
            <a:chOff x="0" y="0"/>
            <a:chExt cx="1094185" cy="38100"/>
          </a:xfrm>
        </p:grpSpPr>
        <p:sp>
          <p:nvSpPr>
            <p:cNvPr id="24" name="Freeform 24"/>
            <p:cNvSpPr/>
            <p:nvPr/>
          </p:nvSpPr>
          <p:spPr>
            <a:xfrm>
              <a:off x="0" y="0"/>
              <a:ext cx="1094232" cy="38100"/>
            </a:xfrm>
            <a:custGeom>
              <a:avLst/>
              <a:gdLst/>
              <a:ahLst/>
              <a:cxnLst/>
              <a:rect l="l" t="t" r="r" b="b"/>
              <a:pathLst>
                <a:path w="1094232" h="38100">
                  <a:moveTo>
                    <a:pt x="0" y="19050"/>
                  </a:moveTo>
                  <a:cubicBezTo>
                    <a:pt x="0" y="8509"/>
                    <a:pt x="8509" y="0"/>
                    <a:pt x="19050" y="0"/>
                  </a:cubicBezTo>
                  <a:lnTo>
                    <a:pt x="1075182" y="0"/>
                  </a:lnTo>
                  <a:cubicBezTo>
                    <a:pt x="1085723" y="0"/>
                    <a:pt x="1094232" y="8509"/>
                    <a:pt x="1094232" y="19050"/>
                  </a:cubicBezTo>
                  <a:cubicBezTo>
                    <a:pt x="1094232" y="29591"/>
                    <a:pt x="1085596" y="38100"/>
                    <a:pt x="1075182"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25" name="Group 25"/>
          <p:cNvGrpSpPr/>
          <p:nvPr/>
        </p:nvGrpSpPr>
        <p:grpSpPr>
          <a:xfrm>
            <a:off x="7766521" y="6066532"/>
            <a:ext cx="527596" cy="527596"/>
            <a:chOff x="0" y="0"/>
            <a:chExt cx="703462" cy="703462"/>
          </a:xfrm>
        </p:grpSpPr>
        <p:sp>
          <p:nvSpPr>
            <p:cNvPr id="26" name="Freeform 26"/>
            <p:cNvSpPr/>
            <p:nvPr/>
          </p:nvSpPr>
          <p:spPr>
            <a:xfrm>
              <a:off x="0" y="0"/>
              <a:ext cx="703326" cy="703453"/>
            </a:xfrm>
            <a:custGeom>
              <a:avLst/>
              <a:gdLst/>
              <a:ahLst/>
              <a:cxnLst/>
              <a:rect l="l" t="t" r="r" b="b"/>
              <a:pathLst>
                <a:path w="703326" h="703453">
                  <a:moveTo>
                    <a:pt x="0" y="46863"/>
                  </a:moveTo>
                  <a:cubicBezTo>
                    <a:pt x="0" y="20955"/>
                    <a:pt x="20955" y="0"/>
                    <a:pt x="46863" y="0"/>
                  </a:cubicBezTo>
                  <a:lnTo>
                    <a:pt x="656463" y="0"/>
                  </a:lnTo>
                  <a:cubicBezTo>
                    <a:pt x="682371" y="0"/>
                    <a:pt x="703326" y="20955"/>
                    <a:pt x="703326" y="46863"/>
                  </a:cubicBezTo>
                  <a:lnTo>
                    <a:pt x="703326" y="656463"/>
                  </a:lnTo>
                  <a:cubicBezTo>
                    <a:pt x="703326" y="682371"/>
                    <a:pt x="682371" y="703326"/>
                    <a:pt x="656463" y="703326"/>
                  </a:cubicBezTo>
                  <a:lnTo>
                    <a:pt x="46863" y="703326"/>
                  </a:lnTo>
                  <a:cubicBezTo>
                    <a:pt x="20955" y="703453"/>
                    <a:pt x="0" y="682498"/>
                    <a:pt x="0" y="656590"/>
                  </a:cubicBezTo>
                  <a:close/>
                </a:path>
              </a:pathLst>
            </a:custGeom>
            <a:solidFill>
              <a:srgbClr val="26262B"/>
            </a:solidFill>
          </p:spPr>
          <p:txBody>
            <a:bodyPr/>
            <a:lstStyle/>
            <a:p>
              <a:endParaRPr lang="en-US"/>
            </a:p>
          </p:txBody>
        </p:sp>
      </p:grpSp>
      <p:sp>
        <p:nvSpPr>
          <p:cNvPr id="27" name="TextBox 27"/>
          <p:cNvSpPr txBox="1"/>
          <p:nvPr/>
        </p:nvSpPr>
        <p:spPr>
          <a:xfrm>
            <a:off x="7921302" y="6182915"/>
            <a:ext cx="218034" cy="323255"/>
          </a:xfrm>
          <a:prstGeom prst="rect">
            <a:avLst/>
          </a:prstGeom>
        </p:spPr>
        <p:txBody>
          <a:bodyPr lIns="0" tIns="0" rIns="0" bIns="0" rtlCol="0" anchor="t">
            <a:spAutoFit/>
          </a:bodyPr>
          <a:lstStyle/>
          <a:p>
            <a:pPr algn="ctr">
              <a:lnSpc>
                <a:spcPts val="2750"/>
              </a:lnSpc>
            </a:pPr>
            <a:r>
              <a:rPr lang="en-US" sz="2750">
                <a:solidFill>
                  <a:srgbClr val="E0D6DE"/>
                </a:solidFill>
                <a:latin typeface="Arimo"/>
                <a:ea typeface="Arimo"/>
                <a:cs typeface="Arimo"/>
                <a:sym typeface="Arimo"/>
              </a:rPr>
              <a:t>3</a:t>
            </a:r>
          </a:p>
        </p:txBody>
      </p:sp>
      <p:sp>
        <p:nvSpPr>
          <p:cNvPr id="28" name="TextBox 28"/>
          <p:cNvSpPr txBox="1"/>
          <p:nvPr/>
        </p:nvSpPr>
        <p:spPr>
          <a:xfrm>
            <a:off x="9320064" y="6008637"/>
            <a:ext cx="3658344" cy="394990"/>
          </a:xfrm>
          <a:prstGeom prst="rect">
            <a:avLst/>
          </a:prstGeom>
        </p:spPr>
        <p:txBody>
          <a:bodyPr lIns="0" tIns="0" rIns="0" bIns="0" rtlCol="0" anchor="t">
            <a:spAutoFit/>
          </a:bodyPr>
          <a:lstStyle/>
          <a:p>
            <a:pPr algn="l">
              <a:lnSpc>
                <a:spcPts val="2875"/>
              </a:lnSpc>
            </a:pPr>
            <a:r>
              <a:rPr lang="en-US" sz="2249">
                <a:solidFill>
                  <a:srgbClr val="E0D6DE"/>
                </a:solidFill>
                <a:latin typeface="Arimo"/>
                <a:ea typeface="Arimo"/>
                <a:cs typeface="Arimo"/>
                <a:sym typeface="Arimo"/>
              </a:rPr>
              <a:t>Detección de Colisiones</a:t>
            </a:r>
          </a:p>
        </p:txBody>
      </p:sp>
      <p:sp>
        <p:nvSpPr>
          <p:cNvPr id="29" name="TextBox 29"/>
          <p:cNvSpPr txBox="1"/>
          <p:nvPr/>
        </p:nvSpPr>
        <p:spPr>
          <a:xfrm>
            <a:off x="9320064" y="6449020"/>
            <a:ext cx="8147297" cy="845641"/>
          </a:xfrm>
          <a:prstGeom prst="rect">
            <a:avLst/>
          </a:prstGeom>
        </p:spPr>
        <p:txBody>
          <a:bodyPr lIns="0" tIns="0" rIns="0" bIns="0" rtlCol="0" anchor="t">
            <a:spAutoFit/>
          </a:bodyPr>
          <a:lstStyle/>
          <a:p>
            <a:pPr algn="l">
              <a:lnSpc>
                <a:spcPts val="2937"/>
              </a:lnSpc>
            </a:pPr>
            <a:r>
              <a:rPr lang="en-US" sz="1812">
                <a:solidFill>
                  <a:srgbClr val="E0D6DE"/>
                </a:solidFill>
                <a:latin typeface="Arimo"/>
                <a:ea typeface="Arimo"/>
                <a:cs typeface="Arimo"/>
                <a:sym typeface="Arimo"/>
              </a:rPr>
              <a:t>Si se detecta una colisión, ambos dispositivos detienen la transmisión y envían una señal de colisión.</a:t>
            </a:r>
          </a:p>
        </p:txBody>
      </p:sp>
      <p:grpSp>
        <p:nvGrpSpPr>
          <p:cNvPr id="30" name="Group 30"/>
          <p:cNvGrpSpPr/>
          <p:nvPr/>
        </p:nvGrpSpPr>
        <p:grpSpPr>
          <a:xfrm>
            <a:off x="8265542" y="8276630"/>
            <a:ext cx="820639" cy="28575"/>
            <a:chOff x="0" y="0"/>
            <a:chExt cx="1094185" cy="38100"/>
          </a:xfrm>
        </p:grpSpPr>
        <p:sp>
          <p:nvSpPr>
            <p:cNvPr id="31" name="Freeform 31"/>
            <p:cNvSpPr/>
            <p:nvPr/>
          </p:nvSpPr>
          <p:spPr>
            <a:xfrm>
              <a:off x="0" y="0"/>
              <a:ext cx="1094232" cy="38100"/>
            </a:xfrm>
            <a:custGeom>
              <a:avLst/>
              <a:gdLst/>
              <a:ahLst/>
              <a:cxnLst/>
              <a:rect l="l" t="t" r="r" b="b"/>
              <a:pathLst>
                <a:path w="1094232" h="38100">
                  <a:moveTo>
                    <a:pt x="0" y="19050"/>
                  </a:moveTo>
                  <a:cubicBezTo>
                    <a:pt x="0" y="8509"/>
                    <a:pt x="8509" y="0"/>
                    <a:pt x="19050" y="0"/>
                  </a:cubicBezTo>
                  <a:lnTo>
                    <a:pt x="1075182" y="0"/>
                  </a:lnTo>
                  <a:cubicBezTo>
                    <a:pt x="1085723" y="0"/>
                    <a:pt x="1094232" y="8509"/>
                    <a:pt x="1094232" y="19050"/>
                  </a:cubicBezTo>
                  <a:cubicBezTo>
                    <a:pt x="1094232" y="29591"/>
                    <a:pt x="1085596" y="38100"/>
                    <a:pt x="1075182"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32" name="Group 32"/>
          <p:cNvGrpSpPr/>
          <p:nvPr/>
        </p:nvGrpSpPr>
        <p:grpSpPr>
          <a:xfrm>
            <a:off x="7766521" y="8027194"/>
            <a:ext cx="527596" cy="527596"/>
            <a:chOff x="0" y="0"/>
            <a:chExt cx="703462" cy="703462"/>
          </a:xfrm>
        </p:grpSpPr>
        <p:sp>
          <p:nvSpPr>
            <p:cNvPr id="33" name="Freeform 33"/>
            <p:cNvSpPr/>
            <p:nvPr/>
          </p:nvSpPr>
          <p:spPr>
            <a:xfrm>
              <a:off x="0" y="0"/>
              <a:ext cx="703326" cy="703453"/>
            </a:xfrm>
            <a:custGeom>
              <a:avLst/>
              <a:gdLst/>
              <a:ahLst/>
              <a:cxnLst/>
              <a:rect l="l" t="t" r="r" b="b"/>
              <a:pathLst>
                <a:path w="703326" h="703453">
                  <a:moveTo>
                    <a:pt x="0" y="46863"/>
                  </a:moveTo>
                  <a:cubicBezTo>
                    <a:pt x="0" y="20955"/>
                    <a:pt x="20955" y="0"/>
                    <a:pt x="46863" y="0"/>
                  </a:cubicBezTo>
                  <a:lnTo>
                    <a:pt x="656463" y="0"/>
                  </a:lnTo>
                  <a:cubicBezTo>
                    <a:pt x="682371" y="0"/>
                    <a:pt x="703326" y="20955"/>
                    <a:pt x="703326" y="46863"/>
                  </a:cubicBezTo>
                  <a:lnTo>
                    <a:pt x="703326" y="656463"/>
                  </a:lnTo>
                  <a:cubicBezTo>
                    <a:pt x="703326" y="682371"/>
                    <a:pt x="682371" y="703326"/>
                    <a:pt x="656463" y="703326"/>
                  </a:cubicBezTo>
                  <a:lnTo>
                    <a:pt x="46863" y="703326"/>
                  </a:lnTo>
                  <a:cubicBezTo>
                    <a:pt x="20955" y="703453"/>
                    <a:pt x="0" y="682498"/>
                    <a:pt x="0" y="656590"/>
                  </a:cubicBezTo>
                  <a:close/>
                </a:path>
              </a:pathLst>
            </a:custGeom>
            <a:solidFill>
              <a:srgbClr val="26262B"/>
            </a:solidFill>
          </p:spPr>
          <p:txBody>
            <a:bodyPr/>
            <a:lstStyle/>
            <a:p>
              <a:endParaRPr lang="en-US"/>
            </a:p>
          </p:txBody>
        </p:sp>
      </p:grpSp>
      <p:sp>
        <p:nvSpPr>
          <p:cNvPr id="34" name="TextBox 34"/>
          <p:cNvSpPr txBox="1"/>
          <p:nvPr/>
        </p:nvSpPr>
        <p:spPr>
          <a:xfrm>
            <a:off x="7915648" y="8143577"/>
            <a:ext cx="229344" cy="323255"/>
          </a:xfrm>
          <a:prstGeom prst="rect">
            <a:avLst/>
          </a:prstGeom>
        </p:spPr>
        <p:txBody>
          <a:bodyPr lIns="0" tIns="0" rIns="0" bIns="0" rtlCol="0" anchor="t">
            <a:spAutoFit/>
          </a:bodyPr>
          <a:lstStyle/>
          <a:p>
            <a:pPr algn="ctr">
              <a:lnSpc>
                <a:spcPts val="2750"/>
              </a:lnSpc>
            </a:pPr>
            <a:r>
              <a:rPr lang="en-US" sz="2750">
                <a:solidFill>
                  <a:srgbClr val="E0D6DE"/>
                </a:solidFill>
                <a:latin typeface="Arimo"/>
                <a:ea typeface="Arimo"/>
                <a:cs typeface="Arimo"/>
                <a:sym typeface="Arimo"/>
              </a:rPr>
              <a:t>4</a:t>
            </a:r>
          </a:p>
        </p:txBody>
      </p:sp>
      <p:sp>
        <p:nvSpPr>
          <p:cNvPr id="35" name="TextBox 35"/>
          <p:cNvSpPr txBox="1"/>
          <p:nvPr/>
        </p:nvSpPr>
        <p:spPr>
          <a:xfrm>
            <a:off x="9320064" y="7969300"/>
            <a:ext cx="3822501" cy="394990"/>
          </a:xfrm>
          <a:prstGeom prst="rect">
            <a:avLst/>
          </a:prstGeom>
        </p:spPr>
        <p:txBody>
          <a:bodyPr lIns="0" tIns="0" rIns="0" bIns="0" rtlCol="0" anchor="t">
            <a:spAutoFit/>
          </a:bodyPr>
          <a:lstStyle/>
          <a:p>
            <a:pPr algn="l">
              <a:lnSpc>
                <a:spcPts val="2875"/>
              </a:lnSpc>
            </a:pPr>
            <a:r>
              <a:rPr lang="en-US" sz="2249">
                <a:solidFill>
                  <a:srgbClr val="E0D6DE"/>
                </a:solidFill>
                <a:latin typeface="Arimo"/>
                <a:ea typeface="Arimo"/>
                <a:cs typeface="Arimo"/>
                <a:sym typeface="Arimo"/>
              </a:rPr>
              <a:t>Reintento de Transmisión</a:t>
            </a:r>
          </a:p>
        </p:txBody>
      </p:sp>
      <p:sp>
        <p:nvSpPr>
          <p:cNvPr id="36" name="TextBox 36"/>
          <p:cNvSpPr txBox="1"/>
          <p:nvPr/>
        </p:nvSpPr>
        <p:spPr>
          <a:xfrm>
            <a:off x="9320064" y="8409682"/>
            <a:ext cx="8147297" cy="845641"/>
          </a:xfrm>
          <a:prstGeom prst="rect">
            <a:avLst/>
          </a:prstGeom>
        </p:spPr>
        <p:txBody>
          <a:bodyPr lIns="0" tIns="0" rIns="0" bIns="0" rtlCol="0" anchor="t">
            <a:spAutoFit/>
          </a:bodyPr>
          <a:lstStyle/>
          <a:p>
            <a:pPr algn="l">
              <a:lnSpc>
                <a:spcPts val="2937"/>
              </a:lnSpc>
            </a:pPr>
            <a:r>
              <a:rPr lang="en-US" sz="1812">
                <a:solidFill>
                  <a:srgbClr val="E0D6DE"/>
                </a:solidFill>
                <a:latin typeface="Arimo"/>
                <a:ea typeface="Arimo"/>
                <a:cs typeface="Arimo"/>
                <a:sym typeface="Arimo"/>
              </a:rPr>
              <a:t>Después de un tiempo aleatorio, los dispositivos vuelven a intentar enviar los datos.</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TextBox 5"/>
          <p:cNvSpPr txBox="1"/>
          <p:nvPr/>
        </p:nvSpPr>
        <p:spPr>
          <a:xfrm>
            <a:off x="1080046" y="2619672"/>
            <a:ext cx="13700075" cy="1021556"/>
          </a:xfrm>
          <a:prstGeom prst="rect">
            <a:avLst/>
          </a:prstGeom>
        </p:spPr>
        <p:txBody>
          <a:bodyPr lIns="0" tIns="0" rIns="0" bIns="0" rtlCol="0" anchor="t">
            <a:spAutoFit/>
          </a:bodyPr>
          <a:lstStyle/>
          <a:p>
            <a:pPr algn="l">
              <a:lnSpc>
                <a:spcPts val="7562"/>
              </a:lnSpc>
            </a:pPr>
            <a:r>
              <a:rPr lang="en-US" sz="6062">
                <a:solidFill>
                  <a:srgbClr val="97B8FF"/>
                </a:solidFill>
                <a:latin typeface="Arimo"/>
                <a:ea typeface="Arimo"/>
                <a:cs typeface="Arimo"/>
                <a:sym typeface="Arimo"/>
              </a:rPr>
              <a:t>Ventajas y Desventajas de Ethernet</a:t>
            </a:r>
          </a:p>
        </p:txBody>
      </p:sp>
      <p:sp>
        <p:nvSpPr>
          <p:cNvPr id="6" name="TextBox 6"/>
          <p:cNvSpPr txBox="1"/>
          <p:nvPr/>
        </p:nvSpPr>
        <p:spPr>
          <a:xfrm>
            <a:off x="1080046" y="4384030"/>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Ventajas</a:t>
            </a:r>
          </a:p>
        </p:txBody>
      </p:sp>
      <p:sp>
        <p:nvSpPr>
          <p:cNvPr id="7" name="TextBox 7"/>
          <p:cNvSpPr txBox="1"/>
          <p:nvPr/>
        </p:nvSpPr>
        <p:spPr>
          <a:xfrm>
            <a:off x="1573709" y="5098554"/>
            <a:ext cx="7193905"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D6DE"/>
                </a:solidFill>
                <a:latin typeface="Arimo"/>
                <a:ea typeface="Arimo"/>
                <a:cs typeface="Arimo"/>
                <a:sym typeface="Arimo"/>
              </a:rPr>
              <a:t>Amplia Adopción</a:t>
            </a:r>
          </a:p>
        </p:txBody>
      </p:sp>
      <p:sp>
        <p:nvSpPr>
          <p:cNvPr id="8" name="TextBox 8"/>
          <p:cNvSpPr txBox="1"/>
          <p:nvPr/>
        </p:nvSpPr>
        <p:spPr>
          <a:xfrm>
            <a:off x="1573709" y="5700266"/>
            <a:ext cx="7193905"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D6DE"/>
                </a:solidFill>
                <a:latin typeface="Arimo"/>
                <a:ea typeface="Arimo"/>
                <a:cs typeface="Arimo"/>
                <a:sym typeface="Arimo"/>
              </a:rPr>
              <a:t>Interoperabilidad</a:t>
            </a:r>
          </a:p>
        </p:txBody>
      </p:sp>
      <p:sp>
        <p:nvSpPr>
          <p:cNvPr id="9" name="TextBox 9"/>
          <p:cNvSpPr txBox="1"/>
          <p:nvPr/>
        </p:nvSpPr>
        <p:spPr>
          <a:xfrm>
            <a:off x="1573709" y="6301979"/>
            <a:ext cx="7193905"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D6DE"/>
                </a:solidFill>
                <a:latin typeface="Arimo"/>
                <a:ea typeface="Arimo"/>
                <a:cs typeface="Arimo"/>
                <a:sym typeface="Arimo"/>
              </a:rPr>
              <a:t>Bajo Costo</a:t>
            </a:r>
          </a:p>
        </p:txBody>
      </p:sp>
      <p:sp>
        <p:nvSpPr>
          <p:cNvPr id="10" name="TextBox 10"/>
          <p:cNvSpPr txBox="1"/>
          <p:nvPr/>
        </p:nvSpPr>
        <p:spPr>
          <a:xfrm>
            <a:off x="1573709" y="6903690"/>
            <a:ext cx="7193905"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D6DE"/>
                </a:solidFill>
                <a:latin typeface="Arimo"/>
                <a:ea typeface="Arimo"/>
                <a:cs typeface="Arimo"/>
                <a:sym typeface="Arimo"/>
              </a:rPr>
              <a:t>Velocidades Altas</a:t>
            </a:r>
          </a:p>
        </p:txBody>
      </p:sp>
      <p:sp>
        <p:nvSpPr>
          <p:cNvPr id="11" name="TextBox 11"/>
          <p:cNvSpPr txBox="1"/>
          <p:nvPr/>
        </p:nvSpPr>
        <p:spPr>
          <a:xfrm>
            <a:off x="9529911" y="4384030"/>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Desventajas</a:t>
            </a:r>
          </a:p>
        </p:txBody>
      </p:sp>
      <p:sp>
        <p:nvSpPr>
          <p:cNvPr id="12" name="TextBox 12"/>
          <p:cNvSpPr txBox="1"/>
          <p:nvPr/>
        </p:nvSpPr>
        <p:spPr>
          <a:xfrm>
            <a:off x="10023574" y="5098554"/>
            <a:ext cx="7193905"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D6DE"/>
                </a:solidFill>
                <a:latin typeface="Arimo"/>
                <a:ea typeface="Arimo"/>
                <a:cs typeface="Arimo"/>
                <a:sym typeface="Arimo"/>
              </a:rPr>
              <a:t>Colisiones en Redes Congestionadas</a:t>
            </a:r>
          </a:p>
        </p:txBody>
      </p:sp>
      <p:sp>
        <p:nvSpPr>
          <p:cNvPr id="13" name="TextBox 13"/>
          <p:cNvSpPr txBox="1"/>
          <p:nvPr/>
        </p:nvSpPr>
        <p:spPr>
          <a:xfrm>
            <a:off x="10023574" y="5700266"/>
            <a:ext cx="7193905"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D6DE"/>
                </a:solidFill>
                <a:latin typeface="Arimo"/>
                <a:ea typeface="Arimo"/>
                <a:cs typeface="Arimo"/>
                <a:sym typeface="Arimo"/>
              </a:rPr>
              <a:t>Limitaciones de Distancia</a:t>
            </a:r>
          </a:p>
        </p:txBody>
      </p:sp>
      <p:sp>
        <p:nvSpPr>
          <p:cNvPr id="14" name="TextBox 14"/>
          <p:cNvSpPr txBox="1"/>
          <p:nvPr/>
        </p:nvSpPr>
        <p:spPr>
          <a:xfrm>
            <a:off x="10023574" y="6301979"/>
            <a:ext cx="7193905" cy="59858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0D6DE"/>
                </a:solidFill>
                <a:latin typeface="Arimo"/>
                <a:ea typeface="Arimo"/>
                <a:cs typeface="Arimo"/>
                <a:sym typeface="Arimo"/>
              </a:rPr>
              <a:t>Limitaciones de Ancho de Banda</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18288000" cy="3563839"/>
          </a:xfrm>
          <a:custGeom>
            <a:avLst/>
            <a:gdLst/>
            <a:ahLst/>
            <a:cxnLst/>
            <a:rect l="l" t="t" r="r" b="b"/>
            <a:pathLst>
              <a:path w="18288000" h="3563839">
                <a:moveTo>
                  <a:pt x="0" y="0"/>
                </a:moveTo>
                <a:lnTo>
                  <a:pt x="18288000" y="0"/>
                </a:lnTo>
                <a:lnTo>
                  <a:pt x="18288000" y="3563839"/>
                </a:lnTo>
                <a:lnTo>
                  <a:pt x="0" y="3563839"/>
                </a:lnTo>
                <a:lnTo>
                  <a:pt x="0" y="0"/>
                </a:lnTo>
                <a:close/>
              </a:path>
            </a:pathLst>
          </a:custGeom>
          <a:blipFill>
            <a:blip r:embed="rId4"/>
            <a:stretch>
              <a:fillRect l="-20" r="-20"/>
            </a:stretch>
          </a:blipFill>
        </p:spPr>
        <p:txBody>
          <a:bodyPr/>
          <a:lstStyle/>
          <a:p>
            <a:endParaRPr lang="en-US"/>
          </a:p>
        </p:txBody>
      </p:sp>
      <p:sp>
        <p:nvSpPr>
          <p:cNvPr id="6" name="TextBox 6"/>
          <p:cNvSpPr txBox="1"/>
          <p:nvPr/>
        </p:nvSpPr>
        <p:spPr>
          <a:xfrm>
            <a:off x="997892" y="4281190"/>
            <a:ext cx="11114485" cy="957560"/>
          </a:xfrm>
          <a:prstGeom prst="rect">
            <a:avLst/>
          </a:prstGeom>
        </p:spPr>
        <p:txBody>
          <a:bodyPr lIns="0" tIns="0" rIns="0" bIns="0" rtlCol="0" anchor="t">
            <a:spAutoFit/>
          </a:bodyPr>
          <a:lstStyle/>
          <a:p>
            <a:pPr algn="l">
              <a:lnSpc>
                <a:spcPts val="7000"/>
              </a:lnSpc>
            </a:pPr>
            <a:r>
              <a:rPr lang="en-US" sz="5562">
                <a:solidFill>
                  <a:srgbClr val="97B8FF"/>
                </a:solidFill>
                <a:latin typeface="Arimo"/>
                <a:ea typeface="Arimo"/>
                <a:cs typeface="Arimo"/>
                <a:sym typeface="Arimo"/>
              </a:rPr>
              <a:t>Estándar IEEE 802.4: Token Bus</a:t>
            </a:r>
          </a:p>
        </p:txBody>
      </p:sp>
      <p:sp>
        <p:nvSpPr>
          <p:cNvPr id="7" name="Freeform 7" descr="preencoded.png"/>
          <p:cNvSpPr/>
          <p:nvPr/>
        </p:nvSpPr>
        <p:spPr>
          <a:xfrm>
            <a:off x="997892" y="5666334"/>
            <a:ext cx="5430739" cy="1140321"/>
          </a:xfrm>
          <a:custGeom>
            <a:avLst/>
            <a:gdLst/>
            <a:ahLst/>
            <a:cxnLst/>
            <a:rect l="l" t="t" r="r" b="b"/>
            <a:pathLst>
              <a:path w="5430739" h="1140321">
                <a:moveTo>
                  <a:pt x="0" y="0"/>
                </a:moveTo>
                <a:lnTo>
                  <a:pt x="5430739" y="0"/>
                </a:lnTo>
                <a:lnTo>
                  <a:pt x="5430739" y="1140321"/>
                </a:lnTo>
                <a:lnTo>
                  <a:pt x="0" y="1140321"/>
                </a:lnTo>
                <a:lnTo>
                  <a:pt x="0" y="0"/>
                </a:lnTo>
                <a:close/>
              </a:path>
            </a:pathLst>
          </a:custGeom>
          <a:blipFill>
            <a:blip r:embed="rId5"/>
            <a:stretch>
              <a:fillRect t="-131" b="-131"/>
            </a:stretch>
          </a:blipFill>
        </p:spPr>
        <p:txBody>
          <a:bodyPr/>
          <a:lstStyle/>
          <a:p>
            <a:endParaRPr lang="en-US"/>
          </a:p>
        </p:txBody>
      </p:sp>
      <p:sp>
        <p:nvSpPr>
          <p:cNvPr id="8" name="TextBox 8"/>
          <p:cNvSpPr txBox="1"/>
          <p:nvPr/>
        </p:nvSpPr>
        <p:spPr>
          <a:xfrm>
            <a:off x="1282899" y="7186612"/>
            <a:ext cx="3563839" cy="493068"/>
          </a:xfrm>
          <a:prstGeom prst="rect">
            <a:avLst/>
          </a:prstGeom>
        </p:spPr>
        <p:txBody>
          <a:bodyPr lIns="0" tIns="0" rIns="0" bIns="0" rtlCol="0" anchor="t">
            <a:spAutoFit/>
          </a:bodyPr>
          <a:lstStyle/>
          <a:p>
            <a:pPr algn="l">
              <a:lnSpc>
                <a:spcPts val="3500"/>
              </a:lnSpc>
            </a:pPr>
            <a:r>
              <a:rPr lang="en-US" sz="2750">
                <a:solidFill>
                  <a:srgbClr val="E0D6DE"/>
                </a:solidFill>
                <a:latin typeface="Arimo"/>
                <a:ea typeface="Arimo"/>
                <a:cs typeface="Arimo"/>
                <a:sym typeface="Arimo"/>
              </a:rPr>
              <a:t>Token Bus</a:t>
            </a:r>
          </a:p>
        </p:txBody>
      </p:sp>
      <p:sp>
        <p:nvSpPr>
          <p:cNvPr id="9" name="TextBox 9"/>
          <p:cNvSpPr txBox="1"/>
          <p:nvPr/>
        </p:nvSpPr>
        <p:spPr>
          <a:xfrm>
            <a:off x="1282899" y="7745909"/>
            <a:ext cx="4860726" cy="1473250"/>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Un token es pasado secuencialmente entre los dispositivos en la red.</a:t>
            </a:r>
          </a:p>
        </p:txBody>
      </p:sp>
      <p:sp>
        <p:nvSpPr>
          <p:cNvPr id="10" name="Freeform 10" descr="preencoded.png"/>
          <p:cNvSpPr/>
          <p:nvPr/>
        </p:nvSpPr>
        <p:spPr>
          <a:xfrm>
            <a:off x="6428631" y="5666334"/>
            <a:ext cx="5430739" cy="1140321"/>
          </a:xfrm>
          <a:custGeom>
            <a:avLst/>
            <a:gdLst/>
            <a:ahLst/>
            <a:cxnLst/>
            <a:rect l="l" t="t" r="r" b="b"/>
            <a:pathLst>
              <a:path w="5430739" h="1140321">
                <a:moveTo>
                  <a:pt x="0" y="0"/>
                </a:moveTo>
                <a:lnTo>
                  <a:pt x="5430739" y="0"/>
                </a:lnTo>
                <a:lnTo>
                  <a:pt x="5430739" y="1140321"/>
                </a:lnTo>
                <a:lnTo>
                  <a:pt x="0" y="1140321"/>
                </a:lnTo>
                <a:lnTo>
                  <a:pt x="0" y="0"/>
                </a:lnTo>
                <a:close/>
              </a:path>
            </a:pathLst>
          </a:custGeom>
          <a:blipFill>
            <a:blip r:embed="rId6"/>
            <a:stretch>
              <a:fillRect t="-131" b="-131"/>
            </a:stretch>
          </a:blipFill>
        </p:spPr>
        <p:txBody>
          <a:bodyPr/>
          <a:lstStyle/>
          <a:p>
            <a:endParaRPr lang="en-US"/>
          </a:p>
        </p:txBody>
      </p:sp>
      <p:sp>
        <p:nvSpPr>
          <p:cNvPr id="11" name="TextBox 11"/>
          <p:cNvSpPr txBox="1"/>
          <p:nvPr/>
        </p:nvSpPr>
        <p:spPr>
          <a:xfrm>
            <a:off x="6713636" y="7186612"/>
            <a:ext cx="3563839" cy="493068"/>
          </a:xfrm>
          <a:prstGeom prst="rect">
            <a:avLst/>
          </a:prstGeom>
        </p:spPr>
        <p:txBody>
          <a:bodyPr lIns="0" tIns="0" rIns="0" bIns="0" rtlCol="0" anchor="t">
            <a:spAutoFit/>
          </a:bodyPr>
          <a:lstStyle/>
          <a:p>
            <a:pPr algn="l">
              <a:lnSpc>
                <a:spcPts val="3500"/>
              </a:lnSpc>
            </a:pPr>
            <a:r>
              <a:rPr lang="en-US" sz="2750">
                <a:solidFill>
                  <a:srgbClr val="E0D6DE"/>
                </a:solidFill>
                <a:latin typeface="Arimo"/>
                <a:ea typeface="Arimo"/>
                <a:cs typeface="Arimo"/>
                <a:sym typeface="Arimo"/>
              </a:rPr>
              <a:t>Acceso al Medio</a:t>
            </a:r>
          </a:p>
        </p:txBody>
      </p:sp>
      <p:sp>
        <p:nvSpPr>
          <p:cNvPr id="12" name="TextBox 12"/>
          <p:cNvSpPr txBox="1"/>
          <p:nvPr/>
        </p:nvSpPr>
        <p:spPr>
          <a:xfrm>
            <a:off x="6713636" y="7745909"/>
            <a:ext cx="4860726" cy="1017091"/>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Solo el dispositivo que posee el token puede transmitir datos.</a:t>
            </a:r>
          </a:p>
        </p:txBody>
      </p:sp>
      <p:sp>
        <p:nvSpPr>
          <p:cNvPr id="13" name="Freeform 13" descr="preencoded.png"/>
          <p:cNvSpPr/>
          <p:nvPr/>
        </p:nvSpPr>
        <p:spPr>
          <a:xfrm>
            <a:off x="11859369" y="5666334"/>
            <a:ext cx="5430739" cy="1140321"/>
          </a:xfrm>
          <a:custGeom>
            <a:avLst/>
            <a:gdLst/>
            <a:ahLst/>
            <a:cxnLst/>
            <a:rect l="l" t="t" r="r" b="b"/>
            <a:pathLst>
              <a:path w="5430739" h="1140321">
                <a:moveTo>
                  <a:pt x="0" y="0"/>
                </a:moveTo>
                <a:lnTo>
                  <a:pt x="5430739" y="0"/>
                </a:lnTo>
                <a:lnTo>
                  <a:pt x="5430739" y="1140321"/>
                </a:lnTo>
                <a:lnTo>
                  <a:pt x="0" y="1140321"/>
                </a:lnTo>
                <a:lnTo>
                  <a:pt x="0" y="0"/>
                </a:lnTo>
                <a:close/>
              </a:path>
            </a:pathLst>
          </a:custGeom>
          <a:blipFill>
            <a:blip r:embed="rId7"/>
            <a:stretch>
              <a:fillRect t="-131" b="-131"/>
            </a:stretch>
          </a:blipFill>
        </p:spPr>
        <p:txBody>
          <a:bodyPr/>
          <a:lstStyle/>
          <a:p>
            <a:endParaRPr lang="en-US"/>
          </a:p>
        </p:txBody>
      </p:sp>
      <p:sp>
        <p:nvSpPr>
          <p:cNvPr id="14" name="TextBox 14"/>
          <p:cNvSpPr txBox="1"/>
          <p:nvPr/>
        </p:nvSpPr>
        <p:spPr>
          <a:xfrm>
            <a:off x="12144375" y="7186612"/>
            <a:ext cx="3563839" cy="493068"/>
          </a:xfrm>
          <a:prstGeom prst="rect">
            <a:avLst/>
          </a:prstGeom>
        </p:spPr>
        <p:txBody>
          <a:bodyPr lIns="0" tIns="0" rIns="0" bIns="0" rtlCol="0" anchor="t">
            <a:spAutoFit/>
          </a:bodyPr>
          <a:lstStyle/>
          <a:p>
            <a:pPr algn="l">
              <a:lnSpc>
                <a:spcPts val="3500"/>
              </a:lnSpc>
            </a:pPr>
            <a:r>
              <a:rPr lang="en-US" sz="2750">
                <a:solidFill>
                  <a:srgbClr val="E0D6DE"/>
                </a:solidFill>
                <a:latin typeface="Arimo"/>
                <a:ea typeface="Arimo"/>
                <a:cs typeface="Arimo"/>
                <a:sym typeface="Arimo"/>
              </a:rPr>
              <a:t>Control de Acceso</a:t>
            </a:r>
          </a:p>
        </p:txBody>
      </p:sp>
      <p:sp>
        <p:nvSpPr>
          <p:cNvPr id="15" name="TextBox 15"/>
          <p:cNvSpPr txBox="1"/>
          <p:nvPr/>
        </p:nvSpPr>
        <p:spPr>
          <a:xfrm>
            <a:off x="12144375" y="7745909"/>
            <a:ext cx="4860726" cy="1017091"/>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El token asegura un acceso ordenado y evita las colisiones.</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822257" y="701279"/>
            <a:ext cx="9501485" cy="1779091"/>
          </a:xfrm>
          <a:prstGeom prst="rect">
            <a:avLst/>
          </a:prstGeom>
        </p:spPr>
        <p:txBody>
          <a:bodyPr lIns="0" tIns="0" rIns="0" bIns="0" rtlCol="0" anchor="t">
            <a:spAutoFit/>
          </a:bodyPr>
          <a:lstStyle/>
          <a:p>
            <a:pPr algn="l">
              <a:lnSpc>
                <a:spcPts val="6749"/>
              </a:lnSpc>
            </a:pPr>
            <a:r>
              <a:rPr lang="en-US" sz="5374">
                <a:solidFill>
                  <a:srgbClr val="97B8FF"/>
                </a:solidFill>
                <a:latin typeface="Arimo"/>
                <a:ea typeface="Arimo"/>
                <a:cs typeface="Arimo"/>
                <a:sym typeface="Arimo"/>
              </a:rPr>
              <a:t>Protocolos de Correo Electrónico</a:t>
            </a:r>
          </a:p>
        </p:txBody>
      </p:sp>
      <p:grpSp>
        <p:nvGrpSpPr>
          <p:cNvPr id="7" name="Group 7"/>
          <p:cNvGrpSpPr/>
          <p:nvPr/>
        </p:nvGrpSpPr>
        <p:grpSpPr>
          <a:xfrm>
            <a:off x="7822257" y="2893665"/>
            <a:ext cx="9501485" cy="2027932"/>
            <a:chOff x="0" y="0"/>
            <a:chExt cx="12668647" cy="2703910"/>
          </a:xfrm>
        </p:grpSpPr>
        <p:sp>
          <p:nvSpPr>
            <p:cNvPr id="8" name="Freeform 8"/>
            <p:cNvSpPr/>
            <p:nvPr/>
          </p:nvSpPr>
          <p:spPr>
            <a:xfrm>
              <a:off x="0" y="0"/>
              <a:ext cx="12668631" cy="2703957"/>
            </a:xfrm>
            <a:custGeom>
              <a:avLst/>
              <a:gdLst/>
              <a:ahLst/>
              <a:cxnLst/>
              <a:rect l="l" t="t" r="r" b="b"/>
              <a:pathLst>
                <a:path w="12668631" h="2703957">
                  <a:moveTo>
                    <a:pt x="0" y="55118"/>
                  </a:moveTo>
                  <a:cubicBezTo>
                    <a:pt x="0" y="24638"/>
                    <a:pt x="24638" y="0"/>
                    <a:pt x="55118" y="0"/>
                  </a:cubicBezTo>
                  <a:lnTo>
                    <a:pt x="12613513" y="0"/>
                  </a:lnTo>
                  <a:cubicBezTo>
                    <a:pt x="12643993" y="0"/>
                    <a:pt x="12668631" y="24638"/>
                    <a:pt x="12668631" y="55118"/>
                  </a:cubicBezTo>
                  <a:lnTo>
                    <a:pt x="12668631" y="2648839"/>
                  </a:lnTo>
                  <a:cubicBezTo>
                    <a:pt x="12668631" y="2679319"/>
                    <a:pt x="12643993" y="2703957"/>
                    <a:pt x="12613513" y="2703957"/>
                  </a:cubicBezTo>
                  <a:lnTo>
                    <a:pt x="55118" y="2703957"/>
                  </a:lnTo>
                  <a:cubicBezTo>
                    <a:pt x="24638" y="2703957"/>
                    <a:pt x="0" y="2679319"/>
                    <a:pt x="0" y="2648839"/>
                  </a:cubicBezTo>
                  <a:close/>
                </a:path>
              </a:pathLst>
            </a:custGeom>
            <a:solidFill>
              <a:srgbClr val="26262B"/>
            </a:solidFill>
          </p:spPr>
          <p:txBody>
            <a:bodyPr/>
            <a:lstStyle/>
            <a:p>
              <a:endParaRPr lang="en-US"/>
            </a:p>
          </p:txBody>
        </p:sp>
      </p:grpSp>
      <p:sp>
        <p:nvSpPr>
          <p:cNvPr id="9" name="TextBox 9"/>
          <p:cNvSpPr txBox="1"/>
          <p:nvPr/>
        </p:nvSpPr>
        <p:spPr>
          <a:xfrm>
            <a:off x="8097739" y="3140571"/>
            <a:ext cx="3444180" cy="458986"/>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SMTP</a:t>
            </a:r>
          </a:p>
        </p:txBody>
      </p:sp>
      <p:sp>
        <p:nvSpPr>
          <p:cNvPr id="10" name="TextBox 10"/>
          <p:cNvSpPr txBox="1"/>
          <p:nvPr/>
        </p:nvSpPr>
        <p:spPr>
          <a:xfrm>
            <a:off x="8097739" y="3669506"/>
            <a:ext cx="8950524" cy="976610"/>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Simple Mail Transfer Protocol: Protocolo para enviar mensajes de correo.</a:t>
            </a:r>
          </a:p>
        </p:txBody>
      </p:sp>
      <p:grpSp>
        <p:nvGrpSpPr>
          <p:cNvPr id="11" name="Group 11"/>
          <p:cNvGrpSpPr/>
          <p:nvPr/>
        </p:nvGrpSpPr>
        <p:grpSpPr>
          <a:xfrm>
            <a:off x="7822257" y="5197079"/>
            <a:ext cx="9501485" cy="2027933"/>
            <a:chOff x="0" y="0"/>
            <a:chExt cx="12668647" cy="2703910"/>
          </a:xfrm>
        </p:grpSpPr>
        <p:sp>
          <p:nvSpPr>
            <p:cNvPr id="12" name="Freeform 12"/>
            <p:cNvSpPr/>
            <p:nvPr/>
          </p:nvSpPr>
          <p:spPr>
            <a:xfrm>
              <a:off x="0" y="0"/>
              <a:ext cx="12668631" cy="2703957"/>
            </a:xfrm>
            <a:custGeom>
              <a:avLst/>
              <a:gdLst/>
              <a:ahLst/>
              <a:cxnLst/>
              <a:rect l="l" t="t" r="r" b="b"/>
              <a:pathLst>
                <a:path w="12668631" h="2703957">
                  <a:moveTo>
                    <a:pt x="0" y="55118"/>
                  </a:moveTo>
                  <a:cubicBezTo>
                    <a:pt x="0" y="24638"/>
                    <a:pt x="24638" y="0"/>
                    <a:pt x="55118" y="0"/>
                  </a:cubicBezTo>
                  <a:lnTo>
                    <a:pt x="12613513" y="0"/>
                  </a:lnTo>
                  <a:cubicBezTo>
                    <a:pt x="12643993" y="0"/>
                    <a:pt x="12668631" y="24638"/>
                    <a:pt x="12668631" y="55118"/>
                  </a:cubicBezTo>
                  <a:lnTo>
                    <a:pt x="12668631" y="2648839"/>
                  </a:lnTo>
                  <a:cubicBezTo>
                    <a:pt x="12668631" y="2679319"/>
                    <a:pt x="12643993" y="2703957"/>
                    <a:pt x="12613513" y="2703957"/>
                  </a:cubicBezTo>
                  <a:lnTo>
                    <a:pt x="55118" y="2703957"/>
                  </a:lnTo>
                  <a:cubicBezTo>
                    <a:pt x="24638" y="2703957"/>
                    <a:pt x="0" y="2679319"/>
                    <a:pt x="0" y="2648839"/>
                  </a:cubicBezTo>
                  <a:close/>
                </a:path>
              </a:pathLst>
            </a:custGeom>
            <a:solidFill>
              <a:srgbClr val="26262B"/>
            </a:solidFill>
          </p:spPr>
          <p:txBody>
            <a:bodyPr/>
            <a:lstStyle/>
            <a:p>
              <a:endParaRPr lang="en-US"/>
            </a:p>
          </p:txBody>
        </p:sp>
      </p:grpSp>
      <p:sp>
        <p:nvSpPr>
          <p:cNvPr id="13" name="TextBox 13"/>
          <p:cNvSpPr txBox="1"/>
          <p:nvPr/>
        </p:nvSpPr>
        <p:spPr>
          <a:xfrm>
            <a:off x="8097739" y="5443984"/>
            <a:ext cx="3444180" cy="458986"/>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POP3</a:t>
            </a:r>
          </a:p>
        </p:txBody>
      </p:sp>
      <p:sp>
        <p:nvSpPr>
          <p:cNvPr id="14" name="TextBox 14"/>
          <p:cNvSpPr txBox="1"/>
          <p:nvPr/>
        </p:nvSpPr>
        <p:spPr>
          <a:xfrm>
            <a:off x="8097739" y="5972919"/>
            <a:ext cx="8950524" cy="976610"/>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Post Office Protocol versión 3: Protocolo para recibir y descargar mensajes de correo.</a:t>
            </a:r>
          </a:p>
        </p:txBody>
      </p:sp>
      <p:grpSp>
        <p:nvGrpSpPr>
          <p:cNvPr id="15" name="Group 15"/>
          <p:cNvGrpSpPr/>
          <p:nvPr/>
        </p:nvGrpSpPr>
        <p:grpSpPr>
          <a:xfrm>
            <a:off x="7822257" y="7500491"/>
            <a:ext cx="9501485" cy="2027933"/>
            <a:chOff x="0" y="0"/>
            <a:chExt cx="12668647" cy="2703910"/>
          </a:xfrm>
        </p:grpSpPr>
        <p:sp>
          <p:nvSpPr>
            <p:cNvPr id="16" name="Freeform 16"/>
            <p:cNvSpPr/>
            <p:nvPr/>
          </p:nvSpPr>
          <p:spPr>
            <a:xfrm>
              <a:off x="0" y="0"/>
              <a:ext cx="12668631" cy="2703957"/>
            </a:xfrm>
            <a:custGeom>
              <a:avLst/>
              <a:gdLst/>
              <a:ahLst/>
              <a:cxnLst/>
              <a:rect l="l" t="t" r="r" b="b"/>
              <a:pathLst>
                <a:path w="12668631" h="2703957">
                  <a:moveTo>
                    <a:pt x="0" y="55118"/>
                  </a:moveTo>
                  <a:cubicBezTo>
                    <a:pt x="0" y="24638"/>
                    <a:pt x="24638" y="0"/>
                    <a:pt x="55118" y="0"/>
                  </a:cubicBezTo>
                  <a:lnTo>
                    <a:pt x="12613513" y="0"/>
                  </a:lnTo>
                  <a:cubicBezTo>
                    <a:pt x="12643993" y="0"/>
                    <a:pt x="12668631" y="24638"/>
                    <a:pt x="12668631" y="55118"/>
                  </a:cubicBezTo>
                  <a:lnTo>
                    <a:pt x="12668631" y="2648839"/>
                  </a:lnTo>
                  <a:cubicBezTo>
                    <a:pt x="12668631" y="2679319"/>
                    <a:pt x="12643993" y="2703957"/>
                    <a:pt x="12613513" y="2703957"/>
                  </a:cubicBezTo>
                  <a:lnTo>
                    <a:pt x="55118" y="2703957"/>
                  </a:lnTo>
                  <a:cubicBezTo>
                    <a:pt x="24638" y="2703957"/>
                    <a:pt x="0" y="2679319"/>
                    <a:pt x="0" y="2648839"/>
                  </a:cubicBezTo>
                  <a:close/>
                </a:path>
              </a:pathLst>
            </a:custGeom>
            <a:solidFill>
              <a:srgbClr val="26262B"/>
            </a:solidFill>
          </p:spPr>
          <p:txBody>
            <a:bodyPr/>
            <a:lstStyle/>
            <a:p>
              <a:endParaRPr lang="en-US"/>
            </a:p>
          </p:txBody>
        </p:sp>
      </p:grpSp>
      <p:sp>
        <p:nvSpPr>
          <p:cNvPr id="17" name="TextBox 17"/>
          <p:cNvSpPr txBox="1"/>
          <p:nvPr/>
        </p:nvSpPr>
        <p:spPr>
          <a:xfrm>
            <a:off x="8097739" y="7747396"/>
            <a:ext cx="3444180" cy="458986"/>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IMAP</a:t>
            </a:r>
          </a:p>
        </p:txBody>
      </p:sp>
      <p:sp>
        <p:nvSpPr>
          <p:cNvPr id="18" name="TextBox 18"/>
          <p:cNvSpPr txBox="1"/>
          <p:nvPr/>
        </p:nvSpPr>
        <p:spPr>
          <a:xfrm>
            <a:off x="8097739" y="8276332"/>
            <a:ext cx="8950524" cy="976610"/>
          </a:xfrm>
          <a:prstGeom prst="rect">
            <a:avLst/>
          </a:prstGeom>
        </p:spPr>
        <p:txBody>
          <a:bodyPr lIns="0" tIns="0" rIns="0" bIns="0" rtlCol="0" anchor="t">
            <a:spAutoFit/>
          </a:bodyPr>
          <a:lstStyle/>
          <a:p>
            <a:pPr algn="l">
              <a:lnSpc>
                <a:spcPts val="3437"/>
              </a:lnSpc>
            </a:pPr>
            <a:r>
              <a:rPr lang="en-US" sz="2125">
                <a:solidFill>
                  <a:srgbClr val="E0D6DE"/>
                </a:solidFill>
                <a:latin typeface="Arimo"/>
                <a:ea typeface="Arimo"/>
                <a:cs typeface="Arimo"/>
                <a:sym typeface="Arimo"/>
              </a:rPr>
              <a:t>Internet Message Access Protocol: Protocolo para acceder y administrar mensajes de correo en un servidor.</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975271" y="865435"/>
            <a:ext cx="9479459" cy="1798736"/>
          </a:xfrm>
          <a:prstGeom prst="rect">
            <a:avLst/>
          </a:prstGeom>
        </p:spPr>
        <p:txBody>
          <a:bodyPr lIns="0" tIns="0" rIns="0" bIns="0" rtlCol="0" anchor="t">
            <a:spAutoFit/>
          </a:bodyPr>
          <a:lstStyle/>
          <a:p>
            <a:pPr algn="l">
              <a:lnSpc>
                <a:spcPts val="6812"/>
              </a:lnSpc>
            </a:pPr>
            <a:r>
              <a:rPr lang="en-US" sz="5437">
                <a:solidFill>
                  <a:srgbClr val="97B8FF"/>
                </a:solidFill>
                <a:latin typeface="Arimo"/>
                <a:ea typeface="Arimo"/>
                <a:cs typeface="Arimo"/>
                <a:sym typeface="Arimo"/>
              </a:rPr>
              <a:t>Lectura de Correo Electrónico</a:t>
            </a:r>
          </a:p>
        </p:txBody>
      </p:sp>
      <p:grpSp>
        <p:nvGrpSpPr>
          <p:cNvPr id="7" name="Group 7"/>
          <p:cNvGrpSpPr/>
          <p:nvPr/>
        </p:nvGrpSpPr>
        <p:grpSpPr>
          <a:xfrm>
            <a:off x="975271" y="3395514"/>
            <a:ext cx="626864" cy="626864"/>
            <a:chOff x="0" y="0"/>
            <a:chExt cx="835818" cy="835818"/>
          </a:xfrm>
        </p:grpSpPr>
        <p:sp>
          <p:nvSpPr>
            <p:cNvPr id="8" name="Freeform 8"/>
            <p:cNvSpPr/>
            <p:nvPr/>
          </p:nvSpPr>
          <p:spPr>
            <a:xfrm>
              <a:off x="0" y="0"/>
              <a:ext cx="835787" cy="835787"/>
            </a:xfrm>
            <a:custGeom>
              <a:avLst/>
              <a:gdLst/>
              <a:ahLst/>
              <a:cxnLst/>
              <a:rect l="l" t="t" r="r" b="b"/>
              <a:pathLst>
                <a:path w="835787" h="835787">
                  <a:moveTo>
                    <a:pt x="0" y="55753"/>
                  </a:moveTo>
                  <a:cubicBezTo>
                    <a:pt x="0" y="24892"/>
                    <a:pt x="24892" y="0"/>
                    <a:pt x="55753" y="0"/>
                  </a:cubicBezTo>
                  <a:lnTo>
                    <a:pt x="780034" y="0"/>
                  </a:lnTo>
                  <a:cubicBezTo>
                    <a:pt x="810768" y="0"/>
                    <a:pt x="835787" y="24892"/>
                    <a:pt x="835787" y="55753"/>
                  </a:cubicBezTo>
                  <a:lnTo>
                    <a:pt x="835787" y="780034"/>
                  </a:lnTo>
                  <a:cubicBezTo>
                    <a:pt x="835787" y="810768"/>
                    <a:pt x="810895" y="835787"/>
                    <a:pt x="780034" y="835787"/>
                  </a:cubicBezTo>
                  <a:lnTo>
                    <a:pt x="55753" y="835787"/>
                  </a:lnTo>
                  <a:cubicBezTo>
                    <a:pt x="24892" y="835787"/>
                    <a:pt x="0" y="810895"/>
                    <a:pt x="0" y="780034"/>
                  </a:cubicBezTo>
                  <a:close/>
                </a:path>
              </a:pathLst>
            </a:custGeom>
            <a:solidFill>
              <a:srgbClr val="26262B"/>
            </a:solidFill>
          </p:spPr>
          <p:txBody>
            <a:bodyPr/>
            <a:lstStyle/>
            <a:p>
              <a:endParaRPr lang="en-US"/>
            </a:p>
          </p:txBody>
        </p:sp>
      </p:grpSp>
      <p:sp>
        <p:nvSpPr>
          <p:cNvPr id="9" name="TextBox 9"/>
          <p:cNvSpPr txBox="1"/>
          <p:nvPr/>
        </p:nvSpPr>
        <p:spPr>
          <a:xfrm>
            <a:off x="1200299" y="3537943"/>
            <a:ext cx="176807" cy="379959"/>
          </a:xfrm>
          <a:prstGeom prst="rect">
            <a:avLst/>
          </a:prstGeom>
        </p:spPr>
        <p:txBody>
          <a:bodyPr lIns="0" tIns="0" rIns="0" bIns="0" rtlCol="0" anchor="t">
            <a:spAutoFit/>
          </a:bodyPr>
          <a:lstStyle/>
          <a:p>
            <a:pPr algn="ctr">
              <a:lnSpc>
                <a:spcPts val="3250"/>
              </a:lnSpc>
            </a:pPr>
            <a:r>
              <a:rPr lang="en-US" sz="3250">
                <a:solidFill>
                  <a:srgbClr val="E0D6DE"/>
                </a:solidFill>
                <a:latin typeface="Arimo"/>
                <a:ea typeface="Arimo"/>
                <a:cs typeface="Arimo"/>
                <a:sym typeface="Arimo"/>
              </a:rPr>
              <a:t>1</a:t>
            </a:r>
          </a:p>
        </p:txBody>
      </p:sp>
      <p:sp>
        <p:nvSpPr>
          <p:cNvPr id="10" name="TextBox 10"/>
          <p:cNvSpPr txBox="1"/>
          <p:nvPr/>
        </p:nvSpPr>
        <p:spPr>
          <a:xfrm>
            <a:off x="1880741" y="3366939"/>
            <a:ext cx="3483174" cy="463898"/>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POP3</a:t>
            </a:r>
          </a:p>
        </p:txBody>
      </p:sp>
      <p:sp>
        <p:nvSpPr>
          <p:cNvPr id="11" name="TextBox 11"/>
          <p:cNvSpPr txBox="1"/>
          <p:nvPr/>
        </p:nvSpPr>
        <p:spPr>
          <a:xfrm>
            <a:off x="1880741" y="3893195"/>
            <a:ext cx="8573989" cy="550515"/>
          </a:xfrm>
          <a:prstGeom prst="rect">
            <a:avLst/>
          </a:prstGeom>
        </p:spPr>
        <p:txBody>
          <a:bodyPr lIns="0" tIns="0" rIns="0" bIns="0" rtlCol="0" anchor="t">
            <a:spAutoFit/>
          </a:bodyPr>
          <a:lstStyle/>
          <a:p>
            <a:pPr algn="l">
              <a:lnSpc>
                <a:spcPts val="3500"/>
              </a:lnSpc>
            </a:pPr>
            <a:r>
              <a:rPr lang="en-US" sz="2187">
                <a:solidFill>
                  <a:srgbClr val="E0D6DE"/>
                </a:solidFill>
                <a:latin typeface="Arimo"/>
                <a:ea typeface="Arimo"/>
                <a:cs typeface="Arimo"/>
                <a:sym typeface="Arimo"/>
              </a:rPr>
              <a:t>Descargado en el cliente, borrado del servidor.</a:t>
            </a:r>
          </a:p>
        </p:txBody>
      </p:sp>
      <p:grpSp>
        <p:nvGrpSpPr>
          <p:cNvPr id="12" name="Group 12"/>
          <p:cNvGrpSpPr/>
          <p:nvPr/>
        </p:nvGrpSpPr>
        <p:grpSpPr>
          <a:xfrm>
            <a:off x="975271" y="5035749"/>
            <a:ext cx="626864" cy="626864"/>
            <a:chOff x="0" y="0"/>
            <a:chExt cx="835818" cy="835818"/>
          </a:xfrm>
        </p:grpSpPr>
        <p:sp>
          <p:nvSpPr>
            <p:cNvPr id="13" name="Freeform 13"/>
            <p:cNvSpPr/>
            <p:nvPr/>
          </p:nvSpPr>
          <p:spPr>
            <a:xfrm>
              <a:off x="0" y="0"/>
              <a:ext cx="835787" cy="835787"/>
            </a:xfrm>
            <a:custGeom>
              <a:avLst/>
              <a:gdLst/>
              <a:ahLst/>
              <a:cxnLst/>
              <a:rect l="l" t="t" r="r" b="b"/>
              <a:pathLst>
                <a:path w="835787" h="835787">
                  <a:moveTo>
                    <a:pt x="0" y="55753"/>
                  </a:moveTo>
                  <a:cubicBezTo>
                    <a:pt x="0" y="24892"/>
                    <a:pt x="24892" y="0"/>
                    <a:pt x="55753" y="0"/>
                  </a:cubicBezTo>
                  <a:lnTo>
                    <a:pt x="780034" y="0"/>
                  </a:lnTo>
                  <a:cubicBezTo>
                    <a:pt x="810768" y="0"/>
                    <a:pt x="835787" y="24892"/>
                    <a:pt x="835787" y="55753"/>
                  </a:cubicBezTo>
                  <a:lnTo>
                    <a:pt x="835787" y="780034"/>
                  </a:lnTo>
                  <a:cubicBezTo>
                    <a:pt x="835787" y="810768"/>
                    <a:pt x="810895" y="835787"/>
                    <a:pt x="780034" y="835787"/>
                  </a:cubicBezTo>
                  <a:lnTo>
                    <a:pt x="55753" y="835787"/>
                  </a:lnTo>
                  <a:cubicBezTo>
                    <a:pt x="24892" y="835787"/>
                    <a:pt x="0" y="810895"/>
                    <a:pt x="0" y="780034"/>
                  </a:cubicBezTo>
                  <a:close/>
                </a:path>
              </a:pathLst>
            </a:custGeom>
            <a:solidFill>
              <a:srgbClr val="26262B"/>
            </a:solidFill>
          </p:spPr>
          <p:txBody>
            <a:bodyPr/>
            <a:lstStyle/>
            <a:p>
              <a:endParaRPr lang="en-US"/>
            </a:p>
          </p:txBody>
        </p:sp>
      </p:grpSp>
      <p:sp>
        <p:nvSpPr>
          <p:cNvPr id="14" name="TextBox 14"/>
          <p:cNvSpPr txBox="1"/>
          <p:nvPr/>
        </p:nvSpPr>
        <p:spPr>
          <a:xfrm>
            <a:off x="1158479" y="5178178"/>
            <a:ext cx="260449" cy="379959"/>
          </a:xfrm>
          <a:prstGeom prst="rect">
            <a:avLst/>
          </a:prstGeom>
        </p:spPr>
        <p:txBody>
          <a:bodyPr lIns="0" tIns="0" rIns="0" bIns="0" rtlCol="0" anchor="t">
            <a:spAutoFit/>
          </a:bodyPr>
          <a:lstStyle/>
          <a:p>
            <a:pPr algn="ctr">
              <a:lnSpc>
                <a:spcPts val="3250"/>
              </a:lnSpc>
            </a:pPr>
            <a:r>
              <a:rPr lang="en-US" sz="3250">
                <a:solidFill>
                  <a:srgbClr val="E0D6DE"/>
                </a:solidFill>
                <a:latin typeface="Arimo"/>
                <a:ea typeface="Arimo"/>
                <a:cs typeface="Arimo"/>
                <a:sym typeface="Arimo"/>
              </a:rPr>
              <a:t>2</a:t>
            </a:r>
          </a:p>
        </p:txBody>
      </p:sp>
      <p:sp>
        <p:nvSpPr>
          <p:cNvPr id="15" name="TextBox 15"/>
          <p:cNvSpPr txBox="1"/>
          <p:nvPr/>
        </p:nvSpPr>
        <p:spPr>
          <a:xfrm>
            <a:off x="1880741" y="5007174"/>
            <a:ext cx="3483174" cy="463898"/>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IMAP</a:t>
            </a:r>
          </a:p>
        </p:txBody>
      </p:sp>
      <p:sp>
        <p:nvSpPr>
          <p:cNvPr id="16" name="TextBox 16"/>
          <p:cNvSpPr txBox="1"/>
          <p:nvPr/>
        </p:nvSpPr>
        <p:spPr>
          <a:xfrm>
            <a:off x="1880741" y="5533430"/>
            <a:ext cx="8573989" cy="550515"/>
          </a:xfrm>
          <a:prstGeom prst="rect">
            <a:avLst/>
          </a:prstGeom>
        </p:spPr>
        <p:txBody>
          <a:bodyPr lIns="0" tIns="0" rIns="0" bIns="0" rtlCol="0" anchor="t">
            <a:spAutoFit/>
          </a:bodyPr>
          <a:lstStyle/>
          <a:p>
            <a:pPr algn="l">
              <a:lnSpc>
                <a:spcPts val="3500"/>
              </a:lnSpc>
            </a:pPr>
            <a:r>
              <a:rPr lang="en-US" sz="2187">
                <a:solidFill>
                  <a:srgbClr val="E0D6DE"/>
                </a:solidFill>
                <a:latin typeface="Arimo"/>
                <a:ea typeface="Arimo"/>
                <a:cs typeface="Arimo"/>
                <a:sym typeface="Arimo"/>
              </a:rPr>
              <a:t>Acceso al servidor, los mensajes permanecen en el servidor.</a:t>
            </a:r>
          </a:p>
        </p:txBody>
      </p:sp>
      <p:grpSp>
        <p:nvGrpSpPr>
          <p:cNvPr id="17" name="Group 17"/>
          <p:cNvGrpSpPr/>
          <p:nvPr/>
        </p:nvGrpSpPr>
        <p:grpSpPr>
          <a:xfrm>
            <a:off x="975271" y="6675984"/>
            <a:ext cx="626864" cy="626864"/>
            <a:chOff x="0" y="0"/>
            <a:chExt cx="835818" cy="835818"/>
          </a:xfrm>
        </p:grpSpPr>
        <p:sp>
          <p:nvSpPr>
            <p:cNvPr id="18" name="Freeform 18"/>
            <p:cNvSpPr/>
            <p:nvPr/>
          </p:nvSpPr>
          <p:spPr>
            <a:xfrm>
              <a:off x="0" y="0"/>
              <a:ext cx="835787" cy="835787"/>
            </a:xfrm>
            <a:custGeom>
              <a:avLst/>
              <a:gdLst/>
              <a:ahLst/>
              <a:cxnLst/>
              <a:rect l="l" t="t" r="r" b="b"/>
              <a:pathLst>
                <a:path w="835787" h="835787">
                  <a:moveTo>
                    <a:pt x="0" y="55753"/>
                  </a:moveTo>
                  <a:cubicBezTo>
                    <a:pt x="0" y="24892"/>
                    <a:pt x="24892" y="0"/>
                    <a:pt x="55753" y="0"/>
                  </a:cubicBezTo>
                  <a:lnTo>
                    <a:pt x="780034" y="0"/>
                  </a:lnTo>
                  <a:cubicBezTo>
                    <a:pt x="810768" y="0"/>
                    <a:pt x="835787" y="24892"/>
                    <a:pt x="835787" y="55753"/>
                  </a:cubicBezTo>
                  <a:lnTo>
                    <a:pt x="835787" y="780034"/>
                  </a:lnTo>
                  <a:cubicBezTo>
                    <a:pt x="835787" y="810768"/>
                    <a:pt x="810895" y="835787"/>
                    <a:pt x="780034" y="835787"/>
                  </a:cubicBezTo>
                  <a:lnTo>
                    <a:pt x="55753" y="835787"/>
                  </a:lnTo>
                  <a:cubicBezTo>
                    <a:pt x="24892" y="835787"/>
                    <a:pt x="0" y="810895"/>
                    <a:pt x="0" y="780034"/>
                  </a:cubicBezTo>
                  <a:close/>
                </a:path>
              </a:pathLst>
            </a:custGeom>
            <a:solidFill>
              <a:srgbClr val="26262B"/>
            </a:solidFill>
          </p:spPr>
          <p:txBody>
            <a:bodyPr/>
            <a:lstStyle/>
            <a:p>
              <a:endParaRPr lang="en-US"/>
            </a:p>
          </p:txBody>
        </p:sp>
      </p:grpSp>
      <p:sp>
        <p:nvSpPr>
          <p:cNvPr id="19" name="TextBox 19"/>
          <p:cNvSpPr txBox="1"/>
          <p:nvPr/>
        </p:nvSpPr>
        <p:spPr>
          <a:xfrm>
            <a:off x="1159074" y="6818411"/>
            <a:ext cx="259110" cy="379959"/>
          </a:xfrm>
          <a:prstGeom prst="rect">
            <a:avLst/>
          </a:prstGeom>
        </p:spPr>
        <p:txBody>
          <a:bodyPr lIns="0" tIns="0" rIns="0" bIns="0" rtlCol="0" anchor="t">
            <a:spAutoFit/>
          </a:bodyPr>
          <a:lstStyle/>
          <a:p>
            <a:pPr algn="ctr">
              <a:lnSpc>
                <a:spcPts val="3250"/>
              </a:lnSpc>
            </a:pPr>
            <a:r>
              <a:rPr lang="en-US" sz="3250">
                <a:solidFill>
                  <a:srgbClr val="E0D6DE"/>
                </a:solidFill>
                <a:latin typeface="Arimo"/>
                <a:ea typeface="Arimo"/>
                <a:cs typeface="Arimo"/>
                <a:sym typeface="Arimo"/>
              </a:rPr>
              <a:t>3</a:t>
            </a:r>
          </a:p>
        </p:txBody>
      </p:sp>
      <p:sp>
        <p:nvSpPr>
          <p:cNvPr id="20" name="TextBox 20"/>
          <p:cNvSpPr txBox="1"/>
          <p:nvPr/>
        </p:nvSpPr>
        <p:spPr>
          <a:xfrm>
            <a:off x="1880741" y="6647409"/>
            <a:ext cx="3483174" cy="463898"/>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Ventajas de IMAP</a:t>
            </a:r>
          </a:p>
        </p:txBody>
      </p:sp>
      <p:sp>
        <p:nvSpPr>
          <p:cNvPr id="21" name="TextBox 21"/>
          <p:cNvSpPr txBox="1"/>
          <p:nvPr/>
        </p:nvSpPr>
        <p:spPr>
          <a:xfrm>
            <a:off x="1880741" y="7173665"/>
            <a:ext cx="8573989" cy="550515"/>
          </a:xfrm>
          <a:prstGeom prst="rect">
            <a:avLst/>
          </a:prstGeom>
        </p:spPr>
        <p:txBody>
          <a:bodyPr lIns="0" tIns="0" rIns="0" bIns="0" rtlCol="0" anchor="t">
            <a:spAutoFit/>
          </a:bodyPr>
          <a:lstStyle/>
          <a:p>
            <a:pPr algn="l">
              <a:lnSpc>
                <a:spcPts val="3500"/>
              </a:lnSpc>
            </a:pPr>
            <a:r>
              <a:rPr lang="en-US" sz="2187">
                <a:solidFill>
                  <a:srgbClr val="E0D6DE"/>
                </a:solidFill>
                <a:latin typeface="Arimo"/>
                <a:ea typeface="Arimo"/>
                <a:cs typeface="Arimo"/>
                <a:sym typeface="Arimo"/>
              </a:rPr>
              <a:t>Acceso desde diferentes dispositivos, sincronización de mensajes.</a:t>
            </a:r>
          </a:p>
        </p:txBody>
      </p:sp>
      <p:grpSp>
        <p:nvGrpSpPr>
          <p:cNvPr id="22" name="Group 22"/>
          <p:cNvGrpSpPr/>
          <p:nvPr/>
        </p:nvGrpSpPr>
        <p:grpSpPr>
          <a:xfrm>
            <a:off x="975271" y="8316217"/>
            <a:ext cx="626864" cy="626864"/>
            <a:chOff x="0" y="0"/>
            <a:chExt cx="835818" cy="835818"/>
          </a:xfrm>
        </p:grpSpPr>
        <p:sp>
          <p:nvSpPr>
            <p:cNvPr id="23" name="Freeform 23"/>
            <p:cNvSpPr/>
            <p:nvPr/>
          </p:nvSpPr>
          <p:spPr>
            <a:xfrm>
              <a:off x="0" y="0"/>
              <a:ext cx="835787" cy="835787"/>
            </a:xfrm>
            <a:custGeom>
              <a:avLst/>
              <a:gdLst/>
              <a:ahLst/>
              <a:cxnLst/>
              <a:rect l="l" t="t" r="r" b="b"/>
              <a:pathLst>
                <a:path w="835787" h="835787">
                  <a:moveTo>
                    <a:pt x="0" y="55753"/>
                  </a:moveTo>
                  <a:cubicBezTo>
                    <a:pt x="0" y="24892"/>
                    <a:pt x="24892" y="0"/>
                    <a:pt x="55753" y="0"/>
                  </a:cubicBezTo>
                  <a:lnTo>
                    <a:pt x="780034" y="0"/>
                  </a:lnTo>
                  <a:cubicBezTo>
                    <a:pt x="810768" y="0"/>
                    <a:pt x="835787" y="24892"/>
                    <a:pt x="835787" y="55753"/>
                  </a:cubicBezTo>
                  <a:lnTo>
                    <a:pt x="835787" y="780034"/>
                  </a:lnTo>
                  <a:cubicBezTo>
                    <a:pt x="835787" y="810768"/>
                    <a:pt x="810895" y="835787"/>
                    <a:pt x="780034" y="835787"/>
                  </a:cubicBezTo>
                  <a:lnTo>
                    <a:pt x="55753" y="835787"/>
                  </a:lnTo>
                  <a:cubicBezTo>
                    <a:pt x="24892" y="835787"/>
                    <a:pt x="0" y="810895"/>
                    <a:pt x="0" y="780034"/>
                  </a:cubicBezTo>
                  <a:close/>
                </a:path>
              </a:pathLst>
            </a:custGeom>
            <a:solidFill>
              <a:srgbClr val="26262B"/>
            </a:solidFill>
          </p:spPr>
          <p:txBody>
            <a:bodyPr/>
            <a:lstStyle/>
            <a:p>
              <a:endParaRPr lang="en-US"/>
            </a:p>
          </p:txBody>
        </p:sp>
      </p:grpSp>
      <p:sp>
        <p:nvSpPr>
          <p:cNvPr id="24" name="TextBox 24"/>
          <p:cNvSpPr txBox="1"/>
          <p:nvPr/>
        </p:nvSpPr>
        <p:spPr>
          <a:xfrm>
            <a:off x="1152376" y="8458646"/>
            <a:ext cx="272504" cy="379959"/>
          </a:xfrm>
          <a:prstGeom prst="rect">
            <a:avLst/>
          </a:prstGeom>
        </p:spPr>
        <p:txBody>
          <a:bodyPr lIns="0" tIns="0" rIns="0" bIns="0" rtlCol="0" anchor="t">
            <a:spAutoFit/>
          </a:bodyPr>
          <a:lstStyle/>
          <a:p>
            <a:pPr algn="ctr">
              <a:lnSpc>
                <a:spcPts val="3250"/>
              </a:lnSpc>
            </a:pPr>
            <a:r>
              <a:rPr lang="en-US" sz="3250">
                <a:solidFill>
                  <a:srgbClr val="E0D6DE"/>
                </a:solidFill>
                <a:latin typeface="Arimo"/>
                <a:ea typeface="Arimo"/>
                <a:cs typeface="Arimo"/>
                <a:sym typeface="Arimo"/>
              </a:rPr>
              <a:t>4</a:t>
            </a:r>
          </a:p>
        </p:txBody>
      </p:sp>
      <p:sp>
        <p:nvSpPr>
          <p:cNvPr id="25" name="TextBox 25"/>
          <p:cNvSpPr txBox="1"/>
          <p:nvPr/>
        </p:nvSpPr>
        <p:spPr>
          <a:xfrm>
            <a:off x="1880741" y="8287642"/>
            <a:ext cx="3483174" cy="463898"/>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Ventajas de POP3</a:t>
            </a:r>
          </a:p>
        </p:txBody>
      </p:sp>
      <p:sp>
        <p:nvSpPr>
          <p:cNvPr id="26" name="TextBox 26"/>
          <p:cNvSpPr txBox="1"/>
          <p:nvPr/>
        </p:nvSpPr>
        <p:spPr>
          <a:xfrm>
            <a:off x="1880741" y="8813899"/>
            <a:ext cx="8573989" cy="550515"/>
          </a:xfrm>
          <a:prstGeom prst="rect">
            <a:avLst/>
          </a:prstGeom>
        </p:spPr>
        <p:txBody>
          <a:bodyPr lIns="0" tIns="0" rIns="0" bIns="0" rtlCol="0" anchor="t">
            <a:spAutoFit/>
          </a:bodyPr>
          <a:lstStyle/>
          <a:p>
            <a:pPr algn="l">
              <a:lnSpc>
                <a:spcPts val="3500"/>
              </a:lnSpc>
            </a:pPr>
            <a:r>
              <a:rPr lang="en-US" sz="2187">
                <a:solidFill>
                  <a:srgbClr val="E0D6DE"/>
                </a:solidFill>
                <a:latin typeface="Arimo"/>
                <a:ea typeface="Arimo"/>
                <a:cs typeface="Arimo"/>
                <a:sym typeface="Arimo"/>
              </a:rPr>
              <a:t>Menos consumo de recursos, mayor privacidad.</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TextBox 5"/>
          <p:cNvSpPr txBox="1"/>
          <p:nvPr/>
        </p:nvSpPr>
        <p:spPr>
          <a:xfrm>
            <a:off x="1080046" y="1458218"/>
            <a:ext cx="7715250" cy="1021556"/>
          </a:xfrm>
          <a:prstGeom prst="rect">
            <a:avLst/>
          </a:prstGeom>
        </p:spPr>
        <p:txBody>
          <a:bodyPr lIns="0" tIns="0" rIns="0" bIns="0" rtlCol="0" anchor="t">
            <a:spAutoFit/>
          </a:bodyPr>
          <a:lstStyle/>
          <a:p>
            <a:pPr algn="l">
              <a:lnSpc>
                <a:spcPts val="7562"/>
              </a:lnSpc>
            </a:pPr>
            <a:r>
              <a:rPr lang="en-US" sz="6062">
                <a:solidFill>
                  <a:srgbClr val="97B8FF"/>
                </a:solidFill>
                <a:latin typeface="Arimo"/>
                <a:ea typeface="Arimo"/>
                <a:cs typeface="Arimo"/>
                <a:sym typeface="Arimo"/>
              </a:rPr>
              <a:t>¿Qué es una SAN?</a:t>
            </a:r>
          </a:p>
        </p:txBody>
      </p:sp>
      <p:sp>
        <p:nvSpPr>
          <p:cNvPr id="6" name="TextBox 6"/>
          <p:cNvSpPr txBox="1"/>
          <p:nvPr/>
        </p:nvSpPr>
        <p:spPr>
          <a:xfrm>
            <a:off x="1080046" y="2992190"/>
            <a:ext cx="16127909"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Una SAN es una red de almacenamiento que permite compartir y gestionar recursos de almacenamiento entre servidores.</a:t>
            </a:r>
          </a:p>
        </p:txBody>
      </p:sp>
      <p:sp>
        <p:nvSpPr>
          <p:cNvPr id="7" name="TextBox 7"/>
          <p:cNvSpPr txBox="1"/>
          <p:nvPr/>
        </p:nvSpPr>
        <p:spPr>
          <a:xfrm>
            <a:off x="1080046" y="4711601"/>
            <a:ext cx="4873526" cy="992981"/>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Infraestructura Dedicada</a:t>
            </a:r>
          </a:p>
        </p:txBody>
      </p:sp>
      <p:sp>
        <p:nvSpPr>
          <p:cNvPr id="8" name="TextBox 8"/>
          <p:cNvSpPr txBox="1"/>
          <p:nvPr/>
        </p:nvSpPr>
        <p:spPr>
          <a:xfrm>
            <a:off x="1080046" y="5908327"/>
            <a:ext cx="4873526" cy="1586210"/>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Proporciona una infraestructura de almacenamiento dedicada y escalable.</a:t>
            </a:r>
          </a:p>
        </p:txBody>
      </p:sp>
      <p:sp>
        <p:nvSpPr>
          <p:cNvPr id="9" name="TextBox 9"/>
          <p:cNvSpPr txBox="1"/>
          <p:nvPr/>
        </p:nvSpPr>
        <p:spPr>
          <a:xfrm>
            <a:off x="6715869" y="4711601"/>
            <a:ext cx="4873526" cy="992981"/>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Protocolos Especializados</a:t>
            </a:r>
          </a:p>
        </p:txBody>
      </p:sp>
      <p:sp>
        <p:nvSpPr>
          <p:cNvPr id="10" name="TextBox 10"/>
          <p:cNvSpPr txBox="1"/>
          <p:nvPr/>
        </p:nvSpPr>
        <p:spPr>
          <a:xfrm>
            <a:off x="6715869" y="5908327"/>
            <a:ext cx="4873526" cy="1586210"/>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Utiliza protocolos de red especializados como Fibre Channel o iSCSI.</a:t>
            </a:r>
          </a:p>
        </p:txBody>
      </p:sp>
      <p:sp>
        <p:nvSpPr>
          <p:cNvPr id="11" name="TextBox 11"/>
          <p:cNvSpPr txBox="1"/>
          <p:nvPr/>
        </p:nvSpPr>
        <p:spPr>
          <a:xfrm>
            <a:off x="12351692" y="4711601"/>
            <a:ext cx="4136231"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Gestión Centralizada</a:t>
            </a:r>
          </a:p>
        </p:txBody>
      </p:sp>
      <p:sp>
        <p:nvSpPr>
          <p:cNvPr id="12" name="TextBox 12"/>
          <p:cNvSpPr txBox="1"/>
          <p:nvPr/>
        </p:nvSpPr>
        <p:spPr>
          <a:xfrm>
            <a:off x="12351692" y="5426125"/>
            <a:ext cx="4873526" cy="3067645"/>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Permite una gestión centralizada del almacenamiento, mejora la utilización de recursos y facilita la implementación de estrategias de respaldo y recuperación de desastres.</a:t>
            </a: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813495" y="1247031"/>
            <a:ext cx="8402836" cy="764381"/>
          </a:xfrm>
          <a:prstGeom prst="rect">
            <a:avLst/>
          </a:prstGeom>
        </p:spPr>
        <p:txBody>
          <a:bodyPr lIns="0" tIns="0" rIns="0" bIns="0" rtlCol="0" anchor="t">
            <a:spAutoFit/>
          </a:bodyPr>
          <a:lstStyle/>
          <a:p>
            <a:pPr algn="l">
              <a:lnSpc>
                <a:spcPts val="5687"/>
              </a:lnSpc>
            </a:pPr>
            <a:r>
              <a:rPr lang="en-US" sz="4562">
                <a:solidFill>
                  <a:srgbClr val="97B8FF"/>
                </a:solidFill>
                <a:latin typeface="Arimo"/>
                <a:ea typeface="Arimo"/>
                <a:cs typeface="Arimo"/>
                <a:sym typeface="Arimo"/>
              </a:rPr>
              <a:t>Diferencias entre IPv4 e IPv6</a:t>
            </a:r>
          </a:p>
        </p:txBody>
      </p:sp>
      <p:grpSp>
        <p:nvGrpSpPr>
          <p:cNvPr id="7" name="Group 7"/>
          <p:cNvGrpSpPr/>
          <p:nvPr/>
        </p:nvGrpSpPr>
        <p:grpSpPr>
          <a:xfrm>
            <a:off x="808733" y="2355205"/>
            <a:ext cx="9812536" cy="6651277"/>
            <a:chOff x="0" y="0"/>
            <a:chExt cx="13083382" cy="8868370"/>
          </a:xfrm>
        </p:grpSpPr>
        <p:sp>
          <p:nvSpPr>
            <p:cNvPr id="8" name="Freeform 8"/>
            <p:cNvSpPr/>
            <p:nvPr/>
          </p:nvSpPr>
          <p:spPr>
            <a:xfrm>
              <a:off x="0" y="0"/>
              <a:ext cx="13083414" cy="8868410"/>
            </a:xfrm>
            <a:custGeom>
              <a:avLst/>
              <a:gdLst/>
              <a:ahLst/>
              <a:cxnLst/>
              <a:rect l="l" t="t" r="r" b="b"/>
              <a:pathLst>
                <a:path w="13083414" h="8868410">
                  <a:moveTo>
                    <a:pt x="0" y="52832"/>
                  </a:moveTo>
                  <a:cubicBezTo>
                    <a:pt x="0" y="23622"/>
                    <a:pt x="23622" y="0"/>
                    <a:pt x="52832" y="0"/>
                  </a:cubicBezTo>
                  <a:lnTo>
                    <a:pt x="13030581" y="0"/>
                  </a:lnTo>
                  <a:lnTo>
                    <a:pt x="13030581" y="6350"/>
                  </a:lnTo>
                  <a:lnTo>
                    <a:pt x="13030581" y="0"/>
                  </a:lnTo>
                  <a:cubicBezTo>
                    <a:pt x="13059792" y="0"/>
                    <a:pt x="13083414" y="23622"/>
                    <a:pt x="13083414" y="52832"/>
                  </a:cubicBezTo>
                  <a:lnTo>
                    <a:pt x="13077064" y="52832"/>
                  </a:lnTo>
                  <a:lnTo>
                    <a:pt x="13083414" y="52832"/>
                  </a:lnTo>
                  <a:lnTo>
                    <a:pt x="13083414" y="8815578"/>
                  </a:lnTo>
                  <a:lnTo>
                    <a:pt x="13077064" y="8815578"/>
                  </a:lnTo>
                  <a:lnTo>
                    <a:pt x="13083414" y="8815578"/>
                  </a:lnTo>
                  <a:cubicBezTo>
                    <a:pt x="13083414" y="8844788"/>
                    <a:pt x="13059792" y="8868410"/>
                    <a:pt x="13030581" y="8868410"/>
                  </a:cubicBezTo>
                  <a:lnTo>
                    <a:pt x="13030581" y="8862060"/>
                  </a:lnTo>
                  <a:lnTo>
                    <a:pt x="13030581" y="8868410"/>
                  </a:lnTo>
                  <a:lnTo>
                    <a:pt x="52832" y="8868410"/>
                  </a:lnTo>
                  <a:lnTo>
                    <a:pt x="52832" y="8862060"/>
                  </a:lnTo>
                  <a:lnTo>
                    <a:pt x="52832" y="8868410"/>
                  </a:lnTo>
                  <a:cubicBezTo>
                    <a:pt x="23622" y="8868410"/>
                    <a:pt x="0" y="8844788"/>
                    <a:pt x="0" y="8815578"/>
                  </a:cubicBezTo>
                  <a:lnTo>
                    <a:pt x="0" y="52832"/>
                  </a:lnTo>
                  <a:lnTo>
                    <a:pt x="6350" y="52832"/>
                  </a:lnTo>
                  <a:lnTo>
                    <a:pt x="0" y="52832"/>
                  </a:lnTo>
                  <a:moveTo>
                    <a:pt x="12700" y="52832"/>
                  </a:moveTo>
                  <a:lnTo>
                    <a:pt x="12700" y="8815578"/>
                  </a:lnTo>
                  <a:lnTo>
                    <a:pt x="6350" y="8815578"/>
                  </a:lnTo>
                  <a:lnTo>
                    <a:pt x="12700" y="8815578"/>
                  </a:lnTo>
                  <a:cubicBezTo>
                    <a:pt x="12700" y="8837803"/>
                    <a:pt x="30734" y="8855710"/>
                    <a:pt x="52832" y="8855710"/>
                  </a:cubicBezTo>
                  <a:lnTo>
                    <a:pt x="13030581" y="8855710"/>
                  </a:lnTo>
                  <a:cubicBezTo>
                    <a:pt x="13052806" y="8855710"/>
                    <a:pt x="13070714" y="8837676"/>
                    <a:pt x="13070714" y="8815578"/>
                  </a:cubicBezTo>
                  <a:lnTo>
                    <a:pt x="13070714" y="52832"/>
                  </a:lnTo>
                  <a:cubicBezTo>
                    <a:pt x="13070714" y="30607"/>
                    <a:pt x="13052679" y="12700"/>
                    <a:pt x="13030581" y="12700"/>
                  </a:cubicBezTo>
                  <a:lnTo>
                    <a:pt x="52832" y="12700"/>
                  </a:lnTo>
                  <a:lnTo>
                    <a:pt x="52832" y="6350"/>
                  </a:lnTo>
                  <a:lnTo>
                    <a:pt x="52832" y="12700"/>
                  </a:lnTo>
                  <a:cubicBezTo>
                    <a:pt x="30734" y="12700"/>
                    <a:pt x="12700" y="30734"/>
                    <a:pt x="12700" y="52832"/>
                  </a:cubicBezTo>
                  <a:close/>
                </a:path>
              </a:pathLst>
            </a:custGeom>
            <a:solidFill>
              <a:srgbClr val="FFFFFF">
                <a:alpha val="23922"/>
              </a:srgbClr>
            </a:solidFill>
          </p:spPr>
          <p:txBody>
            <a:bodyPr/>
            <a:lstStyle/>
            <a:p>
              <a:endParaRPr lang="en-US"/>
            </a:p>
          </p:txBody>
        </p:sp>
      </p:grpSp>
      <p:grpSp>
        <p:nvGrpSpPr>
          <p:cNvPr id="9" name="Group 9"/>
          <p:cNvGrpSpPr/>
          <p:nvPr/>
        </p:nvGrpSpPr>
        <p:grpSpPr>
          <a:xfrm>
            <a:off x="823020" y="2369492"/>
            <a:ext cx="9782919" cy="669875"/>
            <a:chOff x="0" y="0"/>
            <a:chExt cx="13043892" cy="893167"/>
          </a:xfrm>
        </p:grpSpPr>
        <p:sp>
          <p:nvSpPr>
            <p:cNvPr id="10" name="Freeform 10"/>
            <p:cNvSpPr/>
            <p:nvPr/>
          </p:nvSpPr>
          <p:spPr>
            <a:xfrm>
              <a:off x="0" y="0"/>
              <a:ext cx="13043915" cy="893191"/>
            </a:xfrm>
            <a:custGeom>
              <a:avLst/>
              <a:gdLst/>
              <a:ahLst/>
              <a:cxnLst/>
              <a:rect l="l" t="t" r="r" b="b"/>
              <a:pathLst>
                <a:path w="13043915" h="893191">
                  <a:moveTo>
                    <a:pt x="0" y="0"/>
                  </a:moveTo>
                  <a:lnTo>
                    <a:pt x="13043915" y="0"/>
                  </a:lnTo>
                  <a:lnTo>
                    <a:pt x="13043915" y="893191"/>
                  </a:lnTo>
                  <a:lnTo>
                    <a:pt x="0" y="893191"/>
                  </a:lnTo>
                  <a:close/>
                </a:path>
              </a:pathLst>
            </a:custGeom>
            <a:solidFill>
              <a:srgbClr val="FFFFFF">
                <a:alpha val="3922"/>
              </a:srgbClr>
            </a:solidFill>
          </p:spPr>
          <p:txBody>
            <a:bodyPr/>
            <a:lstStyle/>
            <a:p>
              <a:endParaRPr lang="en-US"/>
            </a:p>
          </p:txBody>
        </p:sp>
      </p:grpSp>
      <p:sp>
        <p:nvSpPr>
          <p:cNvPr id="11" name="TextBox 11"/>
          <p:cNvSpPr txBox="1"/>
          <p:nvPr/>
        </p:nvSpPr>
        <p:spPr>
          <a:xfrm>
            <a:off x="1056680" y="2432745"/>
            <a:ext cx="2791122" cy="457646"/>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Característica</a:t>
            </a:r>
          </a:p>
        </p:txBody>
      </p:sp>
      <p:sp>
        <p:nvSpPr>
          <p:cNvPr id="12" name="TextBox 12"/>
          <p:cNvSpPr txBox="1"/>
          <p:nvPr/>
        </p:nvSpPr>
        <p:spPr>
          <a:xfrm>
            <a:off x="4321969" y="2432745"/>
            <a:ext cx="2786360" cy="457646"/>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IPv4</a:t>
            </a:r>
          </a:p>
        </p:txBody>
      </p:sp>
      <p:sp>
        <p:nvSpPr>
          <p:cNvPr id="13" name="TextBox 13"/>
          <p:cNvSpPr txBox="1"/>
          <p:nvPr/>
        </p:nvSpPr>
        <p:spPr>
          <a:xfrm>
            <a:off x="7582495" y="2432745"/>
            <a:ext cx="2791122" cy="457646"/>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IPv6</a:t>
            </a:r>
          </a:p>
        </p:txBody>
      </p:sp>
      <p:grpSp>
        <p:nvGrpSpPr>
          <p:cNvPr id="14" name="Group 14"/>
          <p:cNvGrpSpPr/>
          <p:nvPr/>
        </p:nvGrpSpPr>
        <p:grpSpPr>
          <a:xfrm>
            <a:off x="823020" y="3039367"/>
            <a:ext cx="9782919" cy="1041797"/>
            <a:chOff x="0" y="0"/>
            <a:chExt cx="13043892" cy="1389063"/>
          </a:xfrm>
        </p:grpSpPr>
        <p:sp>
          <p:nvSpPr>
            <p:cNvPr id="15" name="Freeform 15"/>
            <p:cNvSpPr/>
            <p:nvPr/>
          </p:nvSpPr>
          <p:spPr>
            <a:xfrm>
              <a:off x="0" y="0"/>
              <a:ext cx="13043915" cy="1389126"/>
            </a:xfrm>
            <a:custGeom>
              <a:avLst/>
              <a:gdLst/>
              <a:ahLst/>
              <a:cxnLst/>
              <a:rect l="l" t="t" r="r" b="b"/>
              <a:pathLst>
                <a:path w="13043915" h="1389126">
                  <a:moveTo>
                    <a:pt x="0" y="0"/>
                  </a:moveTo>
                  <a:lnTo>
                    <a:pt x="13043915" y="0"/>
                  </a:lnTo>
                  <a:lnTo>
                    <a:pt x="13043915" y="1389126"/>
                  </a:lnTo>
                  <a:lnTo>
                    <a:pt x="0" y="1389126"/>
                  </a:lnTo>
                  <a:close/>
                </a:path>
              </a:pathLst>
            </a:custGeom>
            <a:solidFill>
              <a:srgbClr val="000000">
                <a:alpha val="3922"/>
              </a:srgbClr>
            </a:solidFill>
          </p:spPr>
          <p:txBody>
            <a:bodyPr/>
            <a:lstStyle/>
            <a:p>
              <a:endParaRPr lang="en-US"/>
            </a:p>
          </p:txBody>
        </p:sp>
      </p:grpSp>
      <p:sp>
        <p:nvSpPr>
          <p:cNvPr id="16" name="TextBox 16"/>
          <p:cNvSpPr txBox="1"/>
          <p:nvPr/>
        </p:nvSpPr>
        <p:spPr>
          <a:xfrm>
            <a:off x="1056680" y="3102620"/>
            <a:ext cx="2791122" cy="829568"/>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Espacio de Direccionamiento</a:t>
            </a:r>
          </a:p>
        </p:txBody>
      </p:sp>
      <p:sp>
        <p:nvSpPr>
          <p:cNvPr id="17" name="TextBox 17"/>
          <p:cNvSpPr txBox="1"/>
          <p:nvPr/>
        </p:nvSpPr>
        <p:spPr>
          <a:xfrm>
            <a:off x="4321969" y="3102620"/>
            <a:ext cx="2786360" cy="829568"/>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32 bits (4.3 mil millones de direcciones)</a:t>
            </a:r>
          </a:p>
        </p:txBody>
      </p:sp>
      <p:sp>
        <p:nvSpPr>
          <p:cNvPr id="18" name="TextBox 18"/>
          <p:cNvSpPr txBox="1"/>
          <p:nvPr/>
        </p:nvSpPr>
        <p:spPr>
          <a:xfrm>
            <a:off x="7582495" y="3102620"/>
            <a:ext cx="2791122" cy="829568"/>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128 bits (340 sextillones de direcciones)</a:t>
            </a:r>
          </a:p>
        </p:txBody>
      </p:sp>
      <p:grpSp>
        <p:nvGrpSpPr>
          <p:cNvPr id="19" name="Group 19"/>
          <p:cNvGrpSpPr/>
          <p:nvPr/>
        </p:nvGrpSpPr>
        <p:grpSpPr>
          <a:xfrm>
            <a:off x="823020" y="4081165"/>
            <a:ext cx="9782919" cy="1785640"/>
            <a:chOff x="0" y="0"/>
            <a:chExt cx="13043892" cy="2380853"/>
          </a:xfrm>
        </p:grpSpPr>
        <p:sp>
          <p:nvSpPr>
            <p:cNvPr id="20" name="Freeform 20"/>
            <p:cNvSpPr/>
            <p:nvPr/>
          </p:nvSpPr>
          <p:spPr>
            <a:xfrm>
              <a:off x="0" y="0"/>
              <a:ext cx="13043915" cy="2380869"/>
            </a:xfrm>
            <a:custGeom>
              <a:avLst/>
              <a:gdLst/>
              <a:ahLst/>
              <a:cxnLst/>
              <a:rect l="l" t="t" r="r" b="b"/>
              <a:pathLst>
                <a:path w="13043915" h="2380869">
                  <a:moveTo>
                    <a:pt x="0" y="0"/>
                  </a:moveTo>
                  <a:lnTo>
                    <a:pt x="13043915" y="0"/>
                  </a:lnTo>
                  <a:lnTo>
                    <a:pt x="13043915" y="2380869"/>
                  </a:lnTo>
                  <a:lnTo>
                    <a:pt x="0" y="2380869"/>
                  </a:lnTo>
                  <a:close/>
                </a:path>
              </a:pathLst>
            </a:custGeom>
            <a:solidFill>
              <a:srgbClr val="FFFFFF">
                <a:alpha val="3922"/>
              </a:srgbClr>
            </a:solidFill>
          </p:spPr>
          <p:txBody>
            <a:bodyPr/>
            <a:lstStyle/>
            <a:p>
              <a:endParaRPr lang="en-US"/>
            </a:p>
          </p:txBody>
        </p:sp>
      </p:grpSp>
      <p:sp>
        <p:nvSpPr>
          <p:cNvPr id="21" name="TextBox 21"/>
          <p:cNvSpPr txBox="1"/>
          <p:nvPr/>
        </p:nvSpPr>
        <p:spPr>
          <a:xfrm>
            <a:off x="1056680" y="4144416"/>
            <a:ext cx="2791122" cy="457646"/>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Formato de la Dirección</a:t>
            </a:r>
          </a:p>
        </p:txBody>
      </p:sp>
      <p:sp>
        <p:nvSpPr>
          <p:cNvPr id="22" name="TextBox 22"/>
          <p:cNvSpPr txBox="1"/>
          <p:nvPr/>
        </p:nvSpPr>
        <p:spPr>
          <a:xfrm>
            <a:off x="4321969" y="4144416"/>
            <a:ext cx="2786360" cy="829568"/>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Notación decimal con puntos (192.168.1.1)</a:t>
            </a:r>
          </a:p>
        </p:txBody>
      </p:sp>
      <p:sp>
        <p:nvSpPr>
          <p:cNvPr id="23" name="TextBox 23"/>
          <p:cNvSpPr txBox="1"/>
          <p:nvPr/>
        </p:nvSpPr>
        <p:spPr>
          <a:xfrm>
            <a:off x="7582495" y="4144416"/>
            <a:ext cx="2791122" cy="1573411"/>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Notación hexadecimal con dos puntos (2001:0db8:85a3:0000:0000:8a2e:0370:7334)</a:t>
            </a:r>
          </a:p>
        </p:txBody>
      </p:sp>
      <p:grpSp>
        <p:nvGrpSpPr>
          <p:cNvPr id="24" name="Group 24"/>
          <p:cNvGrpSpPr/>
          <p:nvPr/>
        </p:nvGrpSpPr>
        <p:grpSpPr>
          <a:xfrm>
            <a:off x="823020" y="5866805"/>
            <a:ext cx="9782919" cy="1413719"/>
            <a:chOff x="0" y="0"/>
            <a:chExt cx="13043892" cy="1884958"/>
          </a:xfrm>
        </p:grpSpPr>
        <p:sp>
          <p:nvSpPr>
            <p:cNvPr id="25" name="Freeform 25"/>
            <p:cNvSpPr/>
            <p:nvPr/>
          </p:nvSpPr>
          <p:spPr>
            <a:xfrm>
              <a:off x="0" y="0"/>
              <a:ext cx="13043915" cy="1884934"/>
            </a:xfrm>
            <a:custGeom>
              <a:avLst/>
              <a:gdLst/>
              <a:ahLst/>
              <a:cxnLst/>
              <a:rect l="l" t="t" r="r" b="b"/>
              <a:pathLst>
                <a:path w="13043915" h="1884934">
                  <a:moveTo>
                    <a:pt x="0" y="0"/>
                  </a:moveTo>
                  <a:lnTo>
                    <a:pt x="13043915" y="0"/>
                  </a:lnTo>
                  <a:lnTo>
                    <a:pt x="13043915" y="1884934"/>
                  </a:lnTo>
                  <a:lnTo>
                    <a:pt x="0" y="1884934"/>
                  </a:lnTo>
                  <a:close/>
                </a:path>
              </a:pathLst>
            </a:custGeom>
            <a:solidFill>
              <a:srgbClr val="000000">
                <a:alpha val="3922"/>
              </a:srgbClr>
            </a:solidFill>
          </p:spPr>
          <p:txBody>
            <a:bodyPr/>
            <a:lstStyle/>
            <a:p>
              <a:endParaRPr lang="en-US"/>
            </a:p>
          </p:txBody>
        </p:sp>
      </p:grpSp>
      <p:sp>
        <p:nvSpPr>
          <p:cNvPr id="26" name="TextBox 26"/>
          <p:cNvSpPr txBox="1"/>
          <p:nvPr/>
        </p:nvSpPr>
        <p:spPr>
          <a:xfrm>
            <a:off x="1056680" y="5930056"/>
            <a:ext cx="2791122" cy="457646"/>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Seguridad</a:t>
            </a:r>
          </a:p>
        </p:txBody>
      </p:sp>
      <p:sp>
        <p:nvSpPr>
          <p:cNvPr id="27" name="TextBox 27"/>
          <p:cNvSpPr txBox="1"/>
          <p:nvPr/>
        </p:nvSpPr>
        <p:spPr>
          <a:xfrm>
            <a:off x="4321969" y="5930056"/>
            <a:ext cx="2786360" cy="1201490"/>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No integrada, requiere protocolos adicionales como IPsec</a:t>
            </a:r>
          </a:p>
        </p:txBody>
      </p:sp>
      <p:sp>
        <p:nvSpPr>
          <p:cNvPr id="28" name="TextBox 28"/>
          <p:cNvSpPr txBox="1"/>
          <p:nvPr/>
        </p:nvSpPr>
        <p:spPr>
          <a:xfrm>
            <a:off x="7582495" y="5930056"/>
            <a:ext cx="2791122" cy="457646"/>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IPsec integrado</a:t>
            </a:r>
          </a:p>
        </p:txBody>
      </p:sp>
      <p:grpSp>
        <p:nvGrpSpPr>
          <p:cNvPr id="29" name="Group 29"/>
          <p:cNvGrpSpPr/>
          <p:nvPr/>
        </p:nvGrpSpPr>
        <p:grpSpPr>
          <a:xfrm>
            <a:off x="823020" y="7280522"/>
            <a:ext cx="9782919" cy="669875"/>
            <a:chOff x="0" y="0"/>
            <a:chExt cx="13043892" cy="893167"/>
          </a:xfrm>
        </p:grpSpPr>
        <p:sp>
          <p:nvSpPr>
            <p:cNvPr id="30" name="Freeform 30"/>
            <p:cNvSpPr/>
            <p:nvPr/>
          </p:nvSpPr>
          <p:spPr>
            <a:xfrm>
              <a:off x="0" y="0"/>
              <a:ext cx="13043915" cy="893191"/>
            </a:xfrm>
            <a:custGeom>
              <a:avLst/>
              <a:gdLst/>
              <a:ahLst/>
              <a:cxnLst/>
              <a:rect l="l" t="t" r="r" b="b"/>
              <a:pathLst>
                <a:path w="13043915" h="893191">
                  <a:moveTo>
                    <a:pt x="0" y="0"/>
                  </a:moveTo>
                  <a:lnTo>
                    <a:pt x="13043915" y="0"/>
                  </a:lnTo>
                  <a:lnTo>
                    <a:pt x="13043915" y="893191"/>
                  </a:lnTo>
                  <a:lnTo>
                    <a:pt x="0" y="893191"/>
                  </a:lnTo>
                  <a:close/>
                </a:path>
              </a:pathLst>
            </a:custGeom>
            <a:solidFill>
              <a:srgbClr val="FFFFFF">
                <a:alpha val="3922"/>
              </a:srgbClr>
            </a:solidFill>
          </p:spPr>
          <p:txBody>
            <a:bodyPr/>
            <a:lstStyle/>
            <a:p>
              <a:endParaRPr lang="en-US"/>
            </a:p>
          </p:txBody>
        </p:sp>
      </p:grpSp>
      <p:sp>
        <p:nvSpPr>
          <p:cNvPr id="31" name="TextBox 31"/>
          <p:cNvSpPr txBox="1"/>
          <p:nvPr/>
        </p:nvSpPr>
        <p:spPr>
          <a:xfrm>
            <a:off x="1056680" y="7343775"/>
            <a:ext cx="2791122" cy="457646"/>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Calidad de Servicio (QoS)</a:t>
            </a:r>
          </a:p>
        </p:txBody>
      </p:sp>
      <p:sp>
        <p:nvSpPr>
          <p:cNvPr id="32" name="TextBox 32"/>
          <p:cNvSpPr txBox="1"/>
          <p:nvPr/>
        </p:nvSpPr>
        <p:spPr>
          <a:xfrm>
            <a:off x="4321969" y="7343775"/>
            <a:ext cx="2786360" cy="457646"/>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Soporte limitado</a:t>
            </a:r>
          </a:p>
        </p:txBody>
      </p:sp>
      <p:sp>
        <p:nvSpPr>
          <p:cNvPr id="33" name="TextBox 33"/>
          <p:cNvSpPr txBox="1"/>
          <p:nvPr/>
        </p:nvSpPr>
        <p:spPr>
          <a:xfrm>
            <a:off x="7582495" y="7343775"/>
            <a:ext cx="2791122" cy="457646"/>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Mejor soporte para QoS</a:t>
            </a:r>
          </a:p>
        </p:txBody>
      </p:sp>
      <p:grpSp>
        <p:nvGrpSpPr>
          <p:cNvPr id="34" name="Group 34"/>
          <p:cNvGrpSpPr/>
          <p:nvPr/>
        </p:nvGrpSpPr>
        <p:grpSpPr>
          <a:xfrm>
            <a:off x="823020" y="7950399"/>
            <a:ext cx="9782919" cy="1041797"/>
            <a:chOff x="0" y="0"/>
            <a:chExt cx="13043892" cy="1389063"/>
          </a:xfrm>
        </p:grpSpPr>
        <p:sp>
          <p:nvSpPr>
            <p:cNvPr id="35" name="Freeform 35"/>
            <p:cNvSpPr/>
            <p:nvPr/>
          </p:nvSpPr>
          <p:spPr>
            <a:xfrm>
              <a:off x="0" y="0"/>
              <a:ext cx="13043915" cy="1389126"/>
            </a:xfrm>
            <a:custGeom>
              <a:avLst/>
              <a:gdLst/>
              <a:ahLst/>
              <a:cxnLst/>
              <a:rect l="l" t="t" r="r" b="b"/>
              <a:pathLst>
                <a:path w="13043915" h="1389126">
                  <a:moveTo>
                    <a:pt x="0" y="0"/>
                  </a:moveTo>
                  <a:lnTo>
                    <a:pt x="13043915" y="0"/>
                  </a:lnTo>
                  <a:lnTo>
                    <a:pt x="13043915" y="1389126"/>
                  </a:lnTo>
                  <a:lnTo>
                    <a:pt x="0" y="1389126"/>
                  </a:lnTo>
                  <a:close/>
                </a:path>
              </a:pathLst>
            </a:custGeom>
            <a:solidFill>
              <a:srgbClr val="000000">
                <a:alpha val="3922"/>
              </a:srgbClr>
            </a:solidFill>
          </p:spPr>
          <p:txBody>
            <a:bodyPr/>
            <a:lstStyle/>
            <a:p>
              <a:endParaRPr lang="en-US"/>
            </a:p>
          </p:txBody>
        </p:sp>
      </p:grpSp>
      <p:sp>
        <p:nvSpPr>
          <p:cNvPr id="36" name="TextBox 36"/>
          <p:cNvSpPr txBox="1"/>
          <p:nvPr/>
        </p:nvSpPr>
        <p:spPr>
          <a:xfrm>
            <a:off x="1056680" y="8013650"/>
            <a:ext cx="2791122" cy="829567"/>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Fragmentación de Paquetes</a:t>
            </a:r>
          </a:p>
        </p:txBody>
      </p:sp>
      <p:sp>
        <p:nvSpPr>
          <p:cNvPr id="37" name="TextBox 37"/>
          <p:cNvSpPr txBox="1"/>
          <p:nvPr/>
        </p:nvSpPr>
        <p:spPr>
          <a:xfrm>
            <a:off x="4321969" y="8013650"/>
            <a:ext cx="2786360" cy="829567"/>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Permitida en nodos intermedios</a:t>
            </a:r>
          </a:p>
        </p:txBody>
      </p:sp>
      <p:sp>
        <p:nvSpPr>
          <p:cNvPr id="38" name="TextBox 38"/>
          <p:cNvSpPr txBox="1"/>
          <p:nvPr/>
        </p:nvSpPr>
        <p:spPr>
          <a:xfrm>
            <a:off x="7582495" y="8013650"/>
            <a:ext cx="2791122" cy="829567"/>
          </a:xfrm>
          <a:prstGeom prst="rect">
            <a:avLst/>
          </a:prstGeom>
        </p:spPr>
        <p:txBody>
          <a:bodyPr lIns="0" tIns="0" rIns="0" bIns="0" rtlCol="0" anchor="t">
            <a:spAutoFit/>
          </a:bodyPr>
          <a:lstStyle/>
          <a:p>
            <a:pPr algn="l">
              <a:lnSpc>
                <a:spcPts val="2875"/>
              </a:lnSpc>
            </a:pPr>
            <a:r>
              <a:rPr lang="en-US" sz="1812">
                <a:solidFill>
                  <a:srgbClr val="E0D6DE"/>
                </a:solidFill>
                <a:latin typeface="Arimo"/>
                <a:ea typeface="Arimo"/>
                <a:cs typeface="Arimo"/>
                <a:sym typeface="Arimo"/>
              </a:rPr>
              <a:t>Eliminada en nodos intermedios</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7768977" y="2129581"/>
            <a:ext cx="650676" cy="650676"/>
          </a:xfrm>
          <a:custGeom>
            <a:avLst/>
            <a:gdLst/>
            <a:ahLst/>
            <a:cxnLst/>
            <a:rect l="l" t="t" r="r" b="b"/>
            <a:pathLst>
              <a:path w="650676" h="650676">
                <a:moveTo>
                  <a:pt x="0" y="0"/>
                </a:moveTo>
                <a:lnTo>
                  <a:pt x="650677" y="0"/>
                </a:lnTo>
                <a:lnTo>
                  <a:pt x="650677" y="650677"/>
                </a:lnTo>
                <a:lnTo>
                  <a:pt x="0" y="650677"/>
                </a:lnTo>
                <a:lnTo>
                  <a:pt x="0" y="0"/>
                </a:lnTo>
                <a:close/>
              </a:path>
            </a:pathLst>
          </a:custGeom>
          <a:blipFill>
            <a:blip r:embed="rId4"/>
            <a:stretch>
              <a:fillRect/>
            </a:stretch>
          </a:blipFill>
        </p:spPr>
        <p:txBody>
          <a:bodyPr/>
          <a:lstStyle/>
          <a:p>
            <a:endParaRPr lang="en-US"/>
          </a:p>
        </p:txBody>
      </p:sp>
      <p:sp>
        <p:nvSpPr>
          <p:cNvPr id="6" name="Freeform 6" descr="preencoded.png"/>
          <p:cNvSpPr/>
          <p:nvPr/>
        </p:nvSpPr>
        <p:spPr>
          <a:xfrm>
            <a:off x="7768977" y="4800302"/>
            <a:ext cx="650676" cy="650676"/>
          </a:xfrm>
          <a:custGeom>
            <a:avLst/>
            <a:gdLst/>
            <a:ahLst/>
            <a:cxnLst/>
            <a:rect l="l" t="t" r="r" b="b"/>
            <a:pathLst>
              <a:path w="650676" h="650676">
                <a:moveTo>
                  <a:pt x="0" y="0"/>
                </a:moveTo>
                <a:lnTo>
                  <a:pt x="650677" y="0"/>
                </a:lnTo>
                <a:lnTo>
                  <a:pt x="650677" y="650677"/>
                </a:lnTo>
                <a:lnTo>
                  <a:pt x="0" y="650677"/>
                </a:lnTo>
                <a:lnTo>
                  <a:pt x="0" y="0"/>
                </a:lnTo>
                <a:close/>
              </a:path>
            </a:pathLst>
          </a:custGeom>
          <a:blipFill>
            <a:blip r:embed="rId5"/>
            <a:stretch>
              <a:fillRect/>
            </a:stretch>
          </a:blipFill>
        </p:spPr>
        <p:txBody>
          <a:bodyPr/>
          <a:lstStyle/>
          <a:p>
            <a:endParaRPr lang="en-US"/>
          </a:p>
        </p:txBody>
      </p:sp>
      <p:sp>
        <p:nvSpPr>
          <p:cNvPr id="7" name="Freeform 7" descr="preencoded.png"/>
          <p:cNvSpPr/>
          <p:nvPr/>
        </p:nvSpPr>
        <p:spPr>
          <a:xfrm>
            <a:off x="7768977" y="7471022"/>
            <a:ext cx="650676" cy="650676"/>
          </a:xfrm>
          <a:custGeom>
            <a:avLst/>
            <a:gdLst/>
            <a:ahLst/>
            <a:cxnLst/>
            <a:rect l="l" t="t" r="r" b="b"/>
            <a:pathLst>
              <a:path w="650676" h="650676">
                <a:moveTo>
                  <a:pt x="0" y="0"/>
                </a:moveTo>
                <a:lnTo>
                  <a:pt x="650677" y="0"/>
                </a:lnTo>
                <a:lnTo>
                  <a:pt x="650677" y="650677"/>
                </a:lnTo>
                <a:lnTo>
                  <a:pt x="0" y="650677"/>
                </a:lnTo>
                <a:lnTo>
                  <a:pt x="0" y="0"/>
                </a:lnTo>
                <a:close/>
              </a:path>
            </a:pathLst>
          </a:custGeom>
          <a:blipFill>
            <a:blip r:embed="rId6"/>
            <a:stretch>
              <a:fillRect/>
            </a:stretch>
          </a:blipFill>
        </p:spPr>
        <p:txBody>
          <a:bodyPr/>
          <a:lstStyle/>
          <a:p>
            <a:endParaRPr lang="en-US"/>
          </a:p>
        </p:txBody>
      </p:sp>
      <p:sp>
        <p:nvSpPr>
          <p:cNvPr id="8" name="Freeform 8"/>
          <p:cNvSpPr/>
          <p:nvPr/>
        </p:nvSpPr>
        <p:spPr>
          <a:xfrm>
            <a:off x="1780519" y="1196131"/>
            <a:ext cx="3816477" cy="8229600"/>
          </a:xfrm>
          <a:custGeom>
            <a:avLst/>
            <a:gdLst/>
            <a:ahLst/>
            <a:cxnLst/>
            <a:rect l="l" t="t" r="r" b="b"/>
            <a:pathLst>
              <a:path w="3816477" h="8229600">
                <a:moveTo>
                  <a:pt x="0" y="0"/>
                </a:moveTo>
                <a:lnTo>
                  <a:pt x="3816477" y="0"/>
                </a:lnTo>
                <a:lnTo>
                  <a:pt x="3816477" y="8229600"/>
                </a:lnTo>
                <a:lnTo>
                  <a:pt x="0" y="8229600"/>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7696275" y="357931"/>
            <a:ext cx="7059662" cy="1619250"/>
          </a:xfrm>
          <a:prstGeom prst="rect">
            <a:avLst/>
          </a:prstGeom>
        </p:spPr>
        <p:txBody>
          <a:bodyPr lIns="0" tIns="0" rIns="0" bIns="0" rtlCol="0" anchor="t">
            <a:spAutoFit/>
          </a:bodyPr>
          <a:lstStyle/>
          <a:p>
            <a:pPr algn="l">
              <a:lnSpc>
                <a:spcPts val="6374"/>
              </a:lnSpc>
            </a:pPr>
            <a:r>
              <a:rPr lang="en-US" sz="5062">
                <a:solidFill>
                  <a:srgbClr val="97B8FF"/>
                </a:solidFill>
                <a:latin typeface="Arimo"/>
                <a:ea typeface="Arimo"/>
                <a:cs typeface="Arimo"/>
                <a:sym typeface="Arimo"/>
              </a:rPr>
              <a:t>Mi experiencia en Redes</a:t>
            </a:r>
          </a:p>
        </p:txBody>
      </p:sp>
      <p:sp>
        <p:nvSpPr>
          <p:cNvPr id="10" name="TextBox 10"/>
          <p:cNvSpPr txBox="1"/>
          <p:nvPr/>
        </p:nvSpPr>
        <p:spPr>
          <a:xfrm>
            <a:off x="7768977" y="3011835"/>
            <a:ext cx="4270474" cy="435174"/>
          </a:xfrm>
          <a:prstGeom prst="rect">
            <a:avLst/>
          </a:prstGeom>
        </p:spPr>
        <p:txBody>
          <a:bodyPr lIns="0" tIns="0" rIns="0" bIns="0" rtlCol="0" anchor="t">
            <a:spAutoFit/>
          </a:bodyPr>
          <a:lstStyle/>
          <a:p>
            <a:pPr algn="l">
              <a:lnSpc>
                <a:spcPts val="3187"/>
              </a:lnSpc>
            </a:pPr>
            <a:r>
              <a:rPr lang="en-US" sz="2499">
                <a:solidFill>
                  <a:srgbClr val="E0D6DE"/>
                </a:solidFill>
                <a:latin typeface="Arimo"/>
                <a:ea typeface="Arimo"/>
                <a:cs typeface="Arimo"/>
                <a:sym typeface="Arimo"/>
              </a:rPr>
              <a:t>Configuración de Routers</a:t>
            </a:r>
          </a:p>
        </p:txBody>
      </p:sp>
      <p:sp>
        <p:nvSpPr>
          <p:cNvPr id="11" name="TextBox 11"/>
          <p:cNvSpPr txBox="1"/>
          <p:nvPr/>
        </p:nvSpPr>
        <p:spPr>
          <a:xfrm>
            <a:off x="7768977" y="3517404"/>
            <a:ext cx="9608046" cy="502146"/>
          </a:xfrm>
          <a:prstGeom prst="rect">
            <a:avLst/>
          </a:prstGeom>
        </p:spPr>
        <p:txBody>
          <a:bodyPr lIns="0" tIns="0" rIns="0" bIns="0" rtlCol="0" anchor="t">
            <a:spAutoFit/>
          </a:bodyPr>
          <a:lstStyle/>
          <a:p>
            <a:pPr algn="l">
              <a:lnSpc>
                <a:spcPts val="3250"/>
              </a:lnSpc>
            </a:pPr>
            <a:r>
              <a:rPr lang="en-US" sz="2000">
                <a:solidFill>
                  <a:srgbClr val="E0D6DE"/>
                </a:solidFill>
                <a:latin typeface="Arimo"/>
                <a:ea typeface="Arimo"/>
                <a:cs typeface="Arimo"/>
                <a:sym typeface="Arimo"/>
              </a:rPr>
              <a:t>Configuración de routers para Internet, redes LAN/WLAN y gestión del tráfico.</a:t>
            </a:r>
          </a:p>
        </p:txBody>
      </p:sp>
      <p:sp>
        <p:nvSpPr>
          <p:cNvPr id="12" name="TextBox 12"/>
          <p:cNvSpPr txBox="1"/>
          <p:nvPr/>
        </p:nvSpPr>
        <p:spPr>
          <a:xfrm>
            <a:off x="7768977" y="5682555"/>
            <a:ext cx="5417790" cy="435174"/>
          </a:xfrm>
          <a:prstGeom prst="rect">
            <a:avLst/>
          </a:prstGeom>
        </p:spPr>
        <p:txBody>
          <a:bodyPr lIns="0" tIns="0" rIns="0" bIns="0" rtlCol="0" anchor="t">
            <a:spAutoFit/>
          </a:bodyPr>
          <a:lstStyle/>
          <a:p>
            <a:pPr algn="l">
              <a:lnSpc>
                <a:spcPts val="3187"/>
              </a:lnSpc>
            </a:pPr>
            <a:r>
              <a:rPr lang="en-US" sz="2499">
                <a:solidFill>
                  <a:srgbClr val="E0D6DE"/>
                </a:solidFill>
                <a:latin typeface="Arimo"/>
                <a:ea typeface="Arimo"/>
                <a:cs typeface="Arimo"/>
                <a:sym typeface="Arimo"/>
              </a:rPr>
              <a:t>Instalación de Repetidores Wi-Fi</a:t>
            </a:r>
          </a:p>
        </p:txBody>
      </p:sp>
      <p:sp>
        <p:nvSpPr>
          <p:cNvPr id="13" name="TextBox 13"/>
          <p:cNvSpPr txBox="1"/>
          <p:nvPr/>
        </p:nvSpPr>
        <p:spPr>
          <a:xfrm>
            <a:off x="7768977" y="6188125"/>
            <a:ext cx="9608046" cy="502146"/>
          </a:xfrm>
          <a:prstGeom prst="rect">
            <a:avLst/>
          </a:prstGeom>
        </p:spPr>
        <p:txBody>
          <a:bodyPr lIns="0" tIns="0" rIns="0" bIns="0" rtlCol="0" anchor="t">
            <a:spAutoFit/>
          </a:bodyPr>
          <a:lstStyle/>
          <a:p>
            <a:pPr algn="l">
              <a:lnSpc>
                <a:spcPts val="3250"/>
              </a:lnSpc>
            </a:pPr>
            <a:r>
              <a:rPr lang="en-US" sz="2000">
                <a:solidFill>
                  <a:srgbClr val="E0D6DE"/>
                </a:solidFill>
                <a:latin typeface="Arimo"/>
                <a:ea typeface="Arimo"/>
                <a:cs typeface="Arimo"/>
                <a:sym typeface="Arimo"/>
              </a:rPr>
              <a:t>Configuración de repetidores para extender la cobertura Wi-Fi.</a:t>
            </a:r>
          </a:p>
        </p:txBody>
      </p:sp>
      <p:sp>
        <p:nvSpPr>
          <p:cNvPr id="14" name="TextBox 14"/>
          <p:cNvSpPr txBox="1"/>
          <p:nvPr/>
        </p:nvSpPr>
        <p:spPr>
          <a:xfrm>
            <a:off x="7768977" y="8353276"/>
            <a:ext cx="3457129" cy="435174"/>
          </a:xfrm>
          <a:prstGeom prst="rect">
            <a:avLst/>
          </a:prstGeom>
        </p:spPr>
        <p:txBody>
          <a:bodyPr lIns="0" tIns="0" rIns="0" bIns="0" rtlCol="0" anchor="t">
            <a:spAutoFit/>
          </a:bodyPr>
          <a:lstStyle/>
          <a:p>
            <a:pPr algn="l">
              <a:lnSpc>
                <a:spcPts val="3187"/>
              </a:lnSpc>
            </a:pPr>
            <a:r>
              <a:rPr lang="en-US" sz="2499">
                <a:solidFill>
                  <a:srgbClr val="E0D6DE"/>
                </a:solidFill>
                <a:latin typeface="Arimo"/>
                <a:ea typeface="Arimo"/>
                <a:cs typeface="Arimo"/>
                <a:sym typeface="Arimo"/>
              </a:rPr>
              <a:t>Cables y Conexiones</a:t>
            </a:r>
          </a:p>
        </p:txBody>
      </p:sp>
      <p:sp>
        <p:nvSpPr>
          <p:cNvPr id="15" name="TextBox 15"/>
          <p:cNvSpPr txBox="1"/>
          <p:nvPr/>
        </p:nvSpPr>
        <p:spPr>
          <a:xfrm>
            <a:off x="7768977" y="8858845"/>
            <a:ext cx="9608046" cy="502146"/>
          </a:xfrm>
          <a:prstGeom prst="rect">
            <a:avLst/>
          </a:prstGeom>
        </p:spPr>
        <p:txBody>
          <a:bodyPr lIns="0" tIns="0" rIns="0" bIns="0" rtlCol="0" anchor="t">
            <a:spAutoFit/>
          </a:bodyPr>
          <a:lstStyle/>
          <a:p>
            <a:pPr algn="l">
              <a:lnSpc>
                <a:spcPts val="3250"/>
              </a:lnSpc>
            </a:pPr>
            <a:r>
              <a:rPr lang="en-US" sz="2000">
                <a:solidFill>
                  <a:srgbClr val="E0D6DE"/>
                </a:solidFill>
                <a:latin typeface="Arimo"/>
                <a:ea typeface="Arimo"/>
                <a:cs typeface="Arimo"/>
                <a:sym typeface="Arimo"/>
              </a:rPr>
              <a:t>Familiarizado con cables de red (par trenzado, fibra óptica, RJ-45).</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Freeform 6" descr="preencoded.png"/>
          <p:cNvSpPr/>
          <p:nvPr/>
        </p:nvSpPr>
        <p:spPr>
          <a:xfrm>
            <a:off x="11731526" y="2876401"/>
            <a:ext cx="6254800" cy="4534197"/>
          </a:xfrm>
          <a:custGeom>
            <a:avLst/>
            <a:gdLst/>
            <a:ahLst/>
            <a:cxnLst/>
            <a:rect l="l" t="t" r="r" b="b"/>
            <a:pathLst>
              <a:path w="6254800" h="4534197">
                <a:moveTo>
                  <a:pt x="0" y="0"/>
                </a:moveTo>
                <a:lnTo>
                  <a:pt x="6254800" y="0"/>
                </a:lnTo>
                <a:lnTo>
                  <a:pt x="6254800" y="4534198"/>
                </a:lnTo>
                <a:lnTo>
                  <a:pt x="0" y="4534198"/>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844451" y="938659"/>
            <a:ext cx="9741099" cy="1546324"/>
          </a:xfrm>
          <a:prstGeom prst="rect">
            <a:avLst/>
          </a:prstGeom>
        </p:spPr>
        <p:txBody>
          <a:bodyPr lIns="0" tIns="0" rIns="0" bIns="0" rtlCol="0" anchor="t">
            <a:spAutoFit/>
          </a:bodyPr>
          <a:lstStyle/>
          <a:p>
            <a:pPr algn="l">
              <a:lnSpc>
                <a:spcPts val="5937"/>
              </a:lnSpc>
            </a:pPr>
            <a:r>
              <a:rPr lang="en-US" sz="4750">
                <a:solidFill>
                  <a:srgbClr val="97B8FF"/>
                </a:solidFill>
                <a:latin typeface="Arimo"/>
                <a:ea typeface="Arimo"/>
                <a:cs typeface="Arimo"/>
                <a:sym typeface="Arimo"/>
              </a:rPr>
              <a:t>Diferencias entre Hub, Repetidor, Router y Switch</a:t>
            </a:r>
          </a:p>
        </p:txBody>
      </p:sp>
      <p:sp>
        <p:nvSpPr>
          <p:cNvPr id="8" name="TextBox 8"/>
          <p:cNvSpPr txBox="1"/>
          <p:nvPr/>
        </p:nvSpPr>
        <p:spPr>
          <a:xfrm>
            <a:off x="844451" y="2742159"/>
            <a:ext cx="9741099" cy="876597"/>
          </a:xfrm>
          <a:prstGeom prst="rect">
            <a:avLst/>
          </a:prstGeom>
        </p:spPr>
        <p:txBody>
          <a:bodyPr lIns="0" tIns="0" rIns="0" bIns="0" rtlCol="0" anchor="t">
            <a:spAutoFit/>
          </a:bodyPr>
          <a:lstStyle/>
          <a:p>
            <a:pPr algn="l">
              <a:lnSpc>
                <a:spcPts val="3000"/>
              </a:lnSpc>
            </a:pPr>
            <a:r>
              <a:rPr lang="en-US" sz="1874">
                <a:solidFill>
                  <a:srgbClr val="E0D6DE"/>
                </a:solidFill>
                <a:latin typeface="Arimo"/>
                <a:ea typeface="Arimo"/>
                <a:cs typeface="Arimo"/>
                <a:sym typeface="Arimo"/>
              </a:rPr>
              <a:t>Estos dispositivos se utilizan para conectar múltiples dispositivos en una red, pero tienen funciones diferentes.</a:t>
            </a:r>
          </a:p>
        </p:txBody>
      </p:sp>
      <p:grpSp>
        <p:nvGrpSpPr>
          <p:cNvPr id="9" name="Group 9"/>
          <p:cNvGrpSpPr/>
          <p:nvPr/>
        </p:nvGrpSpPr>
        <p:grpSpPr>
          <a:xfrm>
            <a:off x="839689" y="3885456"/>
            <a:ext cx="9750624" cy="5429548"/>
            <a:chOff x="0" y="0"/>
            <a:chExt cx="13000832" cy="7239397"/>
          </a:xfrm>
        </p:grpSpPr>
        <p:sp>
          <p:nvSpPr>
            <p:cNvPr id="10" name="Freeform 10"/>
            <p:cNvSpPr/>
            <p:nvPr/>
          </p:nvSpPr>
          <p:spPr>
            <a:xfrm>
              <a:off x="0" y="0"/>
              <a:ext cx="13000736" cy="7239381"/>
            </a:xfrm>
            <a:custGeom>
              <a:avLst/>
              <a:gdLst/>
              <a:ahLst/>
              <a:cxnLst/>
              <a:rect l="l" t="t" r="r" b="b"/>
              <a:pathLst>
                <a:path w="13000736" h="7239381">
                  <a:moveTo>
                    <a:pt x="0" y="54610"/>
                  </a:moveTo>
                  <a:cubicBezTo>
                    <a:pt x="0" y="24511"/>
                    <a:pt x="24511" y="0"/>
                    <a:pt x="54610" y="0"/>
                  </a:cubicBezTo>
                  <a:lnTo>
                    <a:pt x="12946126" y="0"/>
                  </a:lnTo>
                  <a:lnTo>
                    <a:pt x="12946126" y="6350"/>
                  </a:lnTo>
                  <a:lnTo>
                    <a:pt x="12946126" y="0"/>
                  </a:lnTo>
                  <a:cubicBezTo>
                    <a:pt x="12976352" y="0"/>
                    <a:pt x="13000736" y="24511"/>
                    <a:pt x="13000736" y="54610"/>
                  </a:cubicBezTo>
                  <a:lnTo>
                    <a:pt x="12994386" y="54610"/>
                  </a:lnTo>
                  <a:lnTo>
                    <a:pt x="13000736" y="54610"/>
                  </a:lnTo>
                  <a:lnTo>
                    <a:pt x="13000736" y="7184771"/>
                  </a:lnTo>
                  <a:lnTo>
                    <a:pt x="12994386" y="7184771"/>
                  </a:lnTo>
                  <a:lnTo>
                    <a:pt x="13000736" y="7184771"/>
                  </a:lnTo>
                  <a:cubicBezTo>
                    <a:pt x="13000736" y="7214997"/>
                    <a:pt x="12976225" y="7239381"/>
                    <a:pt x="12946126" y="7239381"/>
                  </a:cubicBezTo>
                  <a:lnTo>
                    <a:pt x="12946126" y="7233031"/>
                  </a:lnTo>
                  <a:lnTo>
                    <a:pt x="12946126" y="7239381"/>
                  </a:lnTo>
                  <a:lnTo>
                    <a:pt x="54610" y="7239381"/>
                  </a:lnTo>
                  <a:lnTo>
                    <a:pt x="54610" y="7233031"/>
                  </a:lnTo>
                  <a:lnTo>
                    <a:pt x="54610" y="7239381"/>
                  </a:lnTo>
                  <a:cubicBezTo>
                    <a:pt x="24384" y="7239381"/>
                    <a:pt x="0" y="7214870"/>
                    <a:pt x="0" y="7184771"/>
                  </a:cubicBezTo>
                  <a:lnTo>
                    <a:pt x="0" y="54610"/>
                  </a:lnTo>
                  <a:lnTo>
                    <a:pt x="6350" y="54610"/>
                  </a:lnTo>
                  <a:lnTo>
                    <a:pt x="0" y="54610"/>
                  </a:lnTo>
                  <a:moveTo>
                    <a:pt x="12700" y="54610"/>
                  </a:moveTo>
                  <a:lnTo>
                    <a:pt x="12700" y="7184771"/>
                  </a:lnTo>
                  <a:lnTo>
                    <a:pt x="6350" y="7184771"/>
                  </a:lnTo>
                  <a:lnTo>
                    <a:pt x="12700" y="7184771"/>
                  </a:lnTo>
                  <a:cubicBezTo>
                    <a:pt x="12700" y="7207885"/>
                    <a:pt x="31496" y="7226681"/>
                    <a:pt x="54610" y="7226681"/>
                  </a:cubicBezTo>
                  <a:lnTo>
                    <a:pt x="12946126" y="7226681"/>
                  </a:lnTo>
                  <a:cubicBezTo>
                    <a:pt x="12969367" y="7226681"/>
                    <a:pt x="12988036" y="7207885"/>
                    <a:pt x="12988036" y="7184771"/>
                  </a:cubicBezTo>
                  <a:lnTo>
                    <a:pt x="12988036" y="54610"/>
                  </a:lnTo>
                  <a:cubicBezTo>
                    <a:pt x="12988036" y="31496"/>
                    <a:pt x="12969240" y="12700"/>
                    <a:pt x="12946126" y="12700"/>
                  </a:cubicBezTo>
                  <a:lnTo>
                    <a:pt x="54610" y="12700"/>
                  </a:lnTo>
                  <a:lnTo>
                    <a:pt x="54610" y="6350"/>
                  </a:lnTo>
                  <a:lnTo>
                    <a:pt x="54610" y="12700"/>
                  </a:lnTo>
                  <a:cubicBezTo>
                    <a:pt x="31496" y="12700"/>
                    <a:pt x="12700" y="31496"/>
                    <a:pt x="12700" y="54610"/>
                  </a:cubicBezTo>
                  <a:close/>
                </a:path>
              </a:pathLst>
            </a:custGeom>
            <a:solidFill>
              <a:srgbClr val="FFFFFF">
                <a:alpha val="23922"/>
              </a:srgbClr>
            </a:solidFill>
          </p:spPr>
          <p:txBody>
            <a:bodyPr/>
            <a:lstStyle/>
            <a:p>
              <a:endParaRPr lang="en-US"/>
            </a:p>
          </p:txBody>
        </p:sp>
      </p:grpSp>
      <p:grpSp>
        <p:nvGrpSpPr>
          <p:cNvPr id="11" name="Group 11"/>
          <p:cNvGrpSpPr/>
          <p:nvPr/>
        </p:nvGrpSpPr>
        <p:grpSpPr>
          <a:xfrm>
            <a:off x="853976" y="3899744"/>
            <a:ext cx="9722049" cy="694284"/>
            <a:chOff x="0" y="0"/>
            <a:chExt cx="12962732" cy="925712"/>
          </a:xfrm>
        </p:grpSpPr>
        <p:sp>
          <p:nvSpPr>
            <p:cNvPr id="12" name="Freeform 12"/>
            <p:cNvSpPr/>
            <p:nvPr/>
          </p:nvSpPr>
          <p:spPr>
            <a:xfrm>
              <a:off x="0" y="0"/>
              <a:ext cx="12962763" cy="925703"/>
            </a:xfrm>
            <a:custGeom>
              <a:avLst/>
              <a:gdLst/>
              <a:ahLst/>
              <a:cxnLst/>
              <a:rect l="l" t="t" r="r" b="b"/>
              <a:pathLst>
                <a:path w="12962763" h="925703">
                  <a:moveTo>
                    <a:pt x="0" y="0"/>
                  </a:moveTo>
                  <a:lnTo>
                    <a:pt x="12962763" y="0"/>
                  </a:lnTo>
                  <a:lnTo>
                    <a:pt x="12962763" y="925703"/>
                  </a:lnTo>
                  <a:lnTo>
                    <a:pt x="0" y="925703"/>
                  </a:lnTo>
                  <a:close/>
                </a:path>
              </a:pathLst>
            </a:custGeom>
            <a:solidFill>
              <a:srgbClr val="FFFFFF">
                <a:alpha val="3922"/>
              </a:srgbClr>
            </a:solidFill>
          </p:spPr>
          <p:txBody>
            <a:bodyPr/>
            <a:lstStyle/>
            <a:p>
              <a:endParaRPr lang="en-US"/>
            </a:p>
          </p:txBody>
        </p:sp>
      </p:grpSp>
      <p:sp>
        <p:nvSpPr>
          <p:cNvPr id="13" name="TextBox 13"/>
          <p:cNvSpPr txBox="1"/>
          <p:nvPr/>
        </p:nvSpPr>
        <p:spPr>
          <a:xfrm>
            <a:off x="1095226" y="3949154"/>
            <a:ext cx="4373761" cy="490686"/>
          </a:xfrm>
          <a:prstGeom prst="rect">
            <a:avLst/>
          </a:prstGeom>
        </p:spPr>
        <p:txBody>
          <a:bodyPr lIns="0" tIns="0" rIns="0" bIns="0" rtlCol="0" anchor="t">
            <a:spAutoFit/>
          </a:bodyPr>
          <a:lstStyle/>
          <a:p>
            <a:pPr algn="l">
              <a:lnSpc>
                <a:spcPts val="3000"/>
              </a:lnSpc>
            </a:pPr>
            <a:r>
              <a:rPr lang="en-US" sz="1874">
                <a:solidFill>
                  <a:srgbClr val="E0D6DE"/>
                </a:solidFill>
                <a:latin typeface="Arimo"/>
                <a:ea typeface="Arimo"/>
                <a:cs typeface="Arimo"/>
                <a:sym typeface="Arimo"/>
              </a:rPr>
              <a:t>Dispositivo</a:t>
            </a:r>
          </a:p>
        </p:txBody>
      </p:sp>
      <p:sp>
        <p:nvSpPr>
          <p:cNvPr id="14" name="TextBox 14"/>
          <p:cNvSpPr txBox="1"/>
          <p:nvPr/>
        </p:nvSpPr>
        <p:spPr>
          <a:xfrm>
            <a:off x="5961012" y="3949154"/>
            <a:ext cx="4373761" cy="490686"/>
          </a:xfrm>
          <a:prstGeom prst="rect">
            <a:avLst/>
          </a:prstGeom>
        </p:spPr>
        <p:txBody>
          <a:bodyPr lIns="0" tIns="0" rIns="0" bIns="0" rtlCol="0" anchor="t">
            <a:spAutoFit/>
          </a:bodyPr>
          <a:lstStyle/>
          <a:p>
            <a:pPr algn="l">
              <a:lnSpc>
                <a:spcPts val="3000"/>
              </a:lnSpc>
            </a:pPr>
            <a:r>
              <a:rPr lang="en-US" sz="1874">
                <a:solidFill>
                  <a:srgbClr val="E0D6DE"/>
                </a:solidFill>
                <a:latin typeface="Arimo"/>
                <a:ea typeface="Arimo"/>
                <a:cs typeface="Arimo"/>
                <a:sym typeface="Arimo"/>
              </a:rPr>
              <a:t>Función</a:t>
            </a:r>
          </a:p>
        </p:txBody>
      </p:sp>
      <p:grpSp>
        <p:nvGrpSpPr>
          <p:cNvPr id="15" name="Group 15"/>
          <p:cNvGrpSpPr/>
          <p:nvPr/>
        </p:nvGrpSpPr>
        <p:grpSpPr>
          <a:xfrm>
            <a:off x="853976" y="4594026"/>
            <a:ext cx="9722049" cy="1080195"/>
            <a:chOff x="0" y="0"/>
            <a:chExt cx="12962732" cy="1440260"/>
          </a:xfrm>
        </p:grpSpPr>
        <p:sp>
          <p:nvSpPr>
            <p:cNvPr id="16" name="Freeform 16"/>
            <p:cNvSpPr/>
            <p:nvPr/>
          </p:nvSpPr>
          <p:spPr>
            <a:xfrm>
              <a:off x="0" y="0"/>
              <a:ext cx="12962763" cy="1440307"/>
            </a:xfrm>
            <a:custGeom>
              <a:avLst/>
              <a:gdLst/>
              <a:ahLst/>
              <a:cxnLst/>
              <a:rect l="l" t="t" r="r" b="b"/>
              <a:pathLst>
                <a:path w="12962763" h="1440307">
                  <a:moveTo>
                    <a:pt x="0" y="0"/>
                  </a:moveTo>
                  <a:lnTo>
                    <a:pt x="12962763" y="0"/>
                  </a:lnTo>
                  <a:lnTo>
                    <a:pt x="12962763" y="1440307"/>
                  </a:lnTo>
                  <a:lnTo>
                    <a:pt x="0" y="1440307"/>
                  </a:lnTo>
                  <a:close/>
                </a:path>
              </a:pathLst>
            </a:custGeom>
            <a:solidFill>
              <a:srgbClr val="000000">
                <a:alpha val="3922"/>
              </a:srgbClr>
            </a:solidFill>
          </p:spPr>
          <p:txBody>
            <a:bodyPr/>
            <a:lstStyle/>
            <a:p>
              <a:endParaRPr lang="en-US"/>
            </a:p>
          </p:txBody>
        </p:sp>
      </p:grpSp>
      <p:sp>
        <p:nvSpPr>
          <p:cNvPr id="17" name="TextBox 17"/>
          <p:cNvSpPr txBox="1"/>
          <p:nvPr/>
        </p:nvSpPr>
        <p:spPr>
          <a:xfrm>
            <a:off x="1095226" y="4643437"/>
            <a:ext cx="4373761" cy="490686"/>
          </a:xfrm>
          <a:prstGeom prst="rect">
            <a:avLst/>
          </a:prstGeom>
        </p:spPr>
        <p:txBody>
          <a:bodyPr lIns="0" tIns="0" rIns="0" bIns="0" rtlCol="0" anchor="t">
            <a:spAutoFit/>
          </a:bodyPr>
          <a:lstStyle/>
          <a:p>
            <a:pPr algn="l">
              <a:lnSpc>
                <a:spcPts val="3000"/>
              </a:lnSpc>
            </a:pPr>
            <a:r>
              <a:rPr lang="en-US" sz="1874">
                <a:solidFill>
                  <a:srgbClr val="E0D6DE"/>
                </a:solidFill>
                <a:latin typeface="Arimo"/>
                <a:ea typeface="Arimo"/>
                <a:cs typeface="Arimo"/>
                <a:sym typeface="Arimo"/>
              </a:rPr>
              <a:t>Hub</a:t>
            </a:r>
          </a:p>
        </p:txBody>
      </p:sp>
      <p:sp>
        <p:nvSpPr>
          <p:cNvPr id="18" name="TextBox 18"/>
          <p:cNvSpPr txBox="1"/>
          <p:nvPr/>
        </p:nvSpPr>
        <p:spPr>
          <a:xfrm>
            <a:off x="5961012" y="4643437"/>
            <a:ext cx="4373761" cy="876597"/>
          </a:xfrm>
          <a:prstGeom prst="rect">
            <a:avLst/>
          </a:prstGeom>
        </p:spPr>
        <p:txBody>
          <a:bodyPr lIns="0" tIns="0" rIns="0" bIns="0" rtlCol="0" anchor="t">
            <a:spAutoFit/>
          </a:bodyPr>
          <a:lstStyle/>
          <a:p>
            <a:pPr algn="l">
              <a:lnSpc>
                <a:spcPts val="3000"/>
              </a:lnSpc>
            </a:pPr>
            <a:r>
              <a:rPr lang="en-US" sz="1874">
                <a:solidFill>
                  <a:srgbClr val="E0D6DE"/>
                </a:solidFill>
                <a:latin typeface="Arimo"/>
                <a:ea typeface="Arimo"/>
                <a:cs typeface="Arimo"/>
                <a:sym typeface="Arimo"/>
              </a:rPr>
              <a:t>Transmite datos de manera indiscriminada a todos los puertos.</a:t>
            </a:r>
          </a:p>
        </p:txBody>
      </p:sp>
      <p:grpSp>
        <p:nvGrpSpPr>
          <p:cNvPr id="19" name="Group 19"/>
          <p:cNvGrpSpPr/>
          <p:nvPr/>
        </p:nvGrpSpPr>
        <p:grpSpPr>
          <a:xfrm>
            <a:off x="853976" y="5674221"/>
            <a:ext cx="9722049" cy="1080195"/>
            <a:chOff x="0" y="0"/>
            <a:chExt cx="12962732" cy="1440260"/>
          </a:xfrm>
        </p:grpSpPr>
        <p:sp>
          <p:nvSpPr>
            <p:cNvPr id="20" name="Freeform 20"/>
            <p:cNvSpPr/>
            <p:nvPr/>
          </p:nvSpPr>
          <p:spPr>
            <a:xfrm>
              <a:off x="0" y="0"/>
              <a:ext cx="12962763" cy="1440307"/>
            </a:xfrm>
            <a:custGeom>
              <a:avLst/>
              <a:gdLst/>
              <a:ahLst/>
              <a:cxnLst/>
              <a:rect l="l" t="t" r="r" b="b"/>
              <a:pathLst>
                <a:path w="12962763" h="1440307">
                  <a:moveTo>
                    <a:pt x="0" y="0"/>
                  </a:moveTo>
                  <a:lnTo>
                    <a:pt x="12962763" y="0"/>
                  </a:lnTo>
                  <a:lnTo>
                    <a:pt x="12962763" y="1440307"/>
                  </a:lnTo>
                  <a:lnTo>
                    <a:pt x="0" y="1440307"/>
                  </a:lnTo>
                  <a:close/>
                </a:path>
              </a:pathLst>
            </a:custGeom>
            <a:solidFill>
              <a:srgbClr val="FFFFFF">
                <a:alpha val="3922"/>
              </a:srgbClr>
            </a:solidFill>
          </p:spPr>
          <p:txBody>
            <a:bodyPr/>
            <a:lstStyle/>
            <a:p>
              <a:endParaRPr lang="en-US"/>
            </a:p>
          </p:txBody>
        </p:sp>
      </p:grpSp>
      <p:sp>
        <p:nvSpPr>
          <p:cNvPr id="21" name="TextBox 21"/>
          <p:cNvSpPr txBox="1"/>
          <p:nvPr/>
        </p:nvSpPr>
        <p:spPr>
          <a:xfrm>
            <a:off x="1095226" y="5723633"/>
            <a:ext cx="4373761" cy="490686"/>
          </a:xfrm>
          <a:prstGeom prst="rect">
            <a:avLst/>
          </a:prstGeom>
        </p:spPr>
        <p:txBody>
          <a:bodyPr lIns="0" tIns="0" rIns="0" bIns="0" rtlCol="0" anchor="t">
            <a:spAutoFit/>
          </a:bodyPr>
          <a:lstStyle/>
          <a:p>
            <a:pPr algn="l">
              <a:lnSpc>
                <a:spcPts val="3000"/>
              </a:lnSpc>
            </a:pPr>
            <a:r>
              <a:rPr lang="en-US" sz="1874">
                <a:solidFill>
                  <a:srgbClr val="E0D6DE"/>
                </a:solidFill>
                <a:latin typeface="Arimo"/>
                <a:ea typeface="Arimo"/>
                <a:cs typeface="Arimo"/>
                <a:sym typeface="Arimo"/>
              </a:rPr>
              <a:t>Repetidor</a:t>
            </a:r>
          </a:p>
        </p:txBody>
      </p:sp>
      <p:sp>
        <p:nvSpPr>
          <p:cNvPr id="22" name="TextBox 22"/>
          <p:cNvSpPr txBox="1"/>
          <p:nvPr/>
        </p:nvSpPr>
        <p:spPr>
          <a:xfrm>
            <a:off x="5961012" y="5723633"/>
            <a:ext cx="4373761" cy="876597"/>
          </a:xfrm>
          <a:prstGeom prst="rect">
            <a:avLst/>
          </a:prstGeom>
        </p:spPr>
        <p:txBody>
          <a:bodyPr lIns="0" tIns="0" rIns="0" bIns="0" rtlCol="0" anchor="t">
            <a:spAutoFit/>
          </a:bodyPr>
          <a:lstStyle/>
          <a:p>
            <a:pPr algn="l">
              <a:lnSpc>
                <a:spcPts val="3000"/>
              </a:lnSpc>
            </a:pPr>
            <a:r>
              <a:rPr lang="en-US" sz="1874">
                <a:solidFill>
                  <a:srgbClr val="E0D6DE"/>
                </a:solidFill>
                <a:latin typeface="Arimo"/>
                <a:ea typeface="Arimo"/>
                <a:cs typeface="Arimo"/>
                <a:sym typeface="Arimo"/>
              </a:rPr>
              <a:t>Amplifica o regenera una señal digital para extender el alcance de la red.</a:t>
            </a:r>
          </a:p>
        </p:txBody>
      </p:sp>
      <p:grpSp>
        <p:nvGrpSpPr>
          <p:cNvPr id="23" name="Group 23"/>
          <p:cNvGrpSpPr/>
          <p:nvPr/>
        </p:nvGrpSpPr>
        <p:grpSpPr>
          <a:xfrm>
            <a:off x="853976" y="6754416"/>
            <a:ext cx="9722049" cy="1466106"/>
            <a:chOff x="0" y="0"/>
            <a:chExt cx="12962732" cy="1954808"/>
          </a:xfrm>
        </p:grpSpPr>
        <p:sp>
          <p:nvSpPr>
            <p:cNvPr id="24" name="Freeform 24"/>
            <p:cNvSpPr/>
            <p:nvPr/>
          </p:nvSpPr>
          <p:spPr>
            <a:xfrm>
              <a:off x="0" y="0"/>
              <a:ext cx="12962763" cy="1954784"/>
            </a:xfrm>
            <a:custGeom>
              <a:avLst/>
              <a:gdLst/>
              <a:ahLst/>
              <a:cxnLst/>
              <a:rect l="l" t="t" r="r" b="b"/>
              <a:pathLst>
                <a:path w="12962763" h="1954784">
                  <a:moveTo>
                    <a:pt x="0" y="0"/>
                  </a:moveTo>
                  <a:lnTo>
                    <a:pt x="12962763" y="0"/>
                  </a:lnTo>
                  <a:lnTo>
                    <a:pt x="12962763" y="1954784"/>
                  </a:lnTo>
                  <a:lnTo>
                    <a:pt x="0" y="1954784"/>
                  </a:lnTo>
                  <a:close/>
                </a:path>
              </a:pathLst>
            </a:custGeom>
            <a:solidFill>
              <a:srgbClr val="000000">
                <a:alpha val="3922"/>
              </a:srgbClr>
            </a:solidFill>
          </p:spPr>
          <p:txBody>
            <a:bodyPr/>
            <a:lstStyle/>
            <a:p>
              <a:endParaRPr lang="en-US"/>
            </a:p>
          </p:txBody>
        </p:sp>
      </p:grpSp>
      <p:sp>
        <p:nvSpPr>
          <p:cNvPr id="25" name="TextBox 25"/>
          <p:cNvSpPr txBox="1"/>
          <p:nvPr/>
        </p:nvSpPr>
        <p:spPr>
          <a:xfrm>
            <a:off x="1095226" y="6803826"/>
            <a:ext cx="4373761" cy="490686"/>
          </a:xfrm>
          <a:prstGeom prst="rect">
            <a:avLst/>
          </a:prstGeom>
        </p:spPr>
        <p:txBody>
          <a:bodyPr lIns="0" tIns="0" rIns="0" bIns="0" rtlCol="0" anchor="t">
            <a:spAutoFit/>
          </a:bodyPr>
          <a:lstStyle/>
          <a:p>
            <a:pPr algn="l">
              <a:lnSpc>
                <a:spcPts val="3000"/>
              </a:lnSpc>
            </a:pPr>
            <a:r>
              <a:rPr lang="en-US" sz="1874">
                <a:solidFill>
                  <a:srgbClr val="E0D6DE"/>
                </a:solidFill>
                <a:latin typeface="Arimo"/>
                <a:ea typeface="Arimo"/>
                <a:cs typeface="Arimo"/>
                <a:sym typeface="Arimo"/>
              </a:rPr>
              <a:t>Router</a:t>
            </a:r>
          </a:p>
        </p:txBody>
      </p:sp>
      <p:sp>
        <p:nvSpPr>
          <p:cNvPr id="26" name="TextBox 26"/>
          <p:cNvSpPr txBox="1"/>
          <p:nvPr/>
        </p:nvSpPr>
        <p:spPr>
          <a:xfrm>
            <a:off x="5961012" y="6803826"/>
            <a:ext cx="4373761" cy="1262509"/>
          </a:xfrm>
          <a:prstGeom prst="rect">
            <a:avLst/>
          </a:prstGeom>
        </p:spPr>
        <p:txBody>
          <a:bodyPr lIns="0" tIns="0" rIns="0" bIns="0" rtlCol="0" anchor="t">
            <a:spAutoFit/>
          </a:bodyPr>
          <a:lstStyle/>
          <a:p>
            <a:pPr algn="l">
              <a:lnSpc>
                <a:spcPts val="3000"/>
              </a:lnSpc>
            </a:pPr>
            <a:r>
              <a:rPr lang="en-US" sz="1874">
                <a:solidFill>
                  <a:srgbClr val="E0D6DE"/>
                </a:solidFill>
                <a:latin typeface="Arimo"/>
                <a:ea typeface="Arimo"/>
                <a:cs typeface="Arimo"/>
                <a:sym typeface="Arimo"/>
              </a:rPr>
              <a:t>Interconecta redes y dirige el tráfico entre ellas, basándose en la dirección IP de destino.</a:t>
            </a:r>
          </a:p>
        </p:txBody>
      </p:sp>
      <p:grpSp>
        <p:nvGrpSpPr>
          <p:cNvPr id="27" name="Group 27"/>
          <p:cNvGrpSpPr/>
          <p:nvPr/>
        </p:nvGrpSpPr>
        <p:grpSpPr>
          <a:xfrm>
            <a:off x="853976" y="8220521"/>
            <a:ext cx="9722049" cy="1080195"/>
            <a:chOff x="0" y="0"/>
            <a:chExt cx="12962732" cy="1440260"/>
          </a:xfrm>
        </p:grpSpPr>
        <p:sp>
          <p:nvSpPr>
            <p:cNvPr id="28" name="Freeform 28"/>
            <p:cNvSpPr/>
            <p:nvPr/>
          </p:nvSpPr>
          <p:spPr>
            <a:xfrm>
              <a:off x="0" y="0"/>
              <a:ext cx="12962763" cy="1440307"/>
            </a:xfrm>
            <a:custGeom>
              <a:avLst/>
              <a:gdLst/>
              <a:ahLst/>
              <a:cxnLst/>
              <a:rect l="l" t="t" r="r" b="b"/>
              <a:pathLst>
                <a:path w="12962763" h="1440307">
                  <a:moveTo>
                    <a:pt x="0" y="0"/>
                  </a:moveTo>
                  <a:lnTo>
                    <a:pt x="12962763" y="0"/>
                  </a:lnTo>
                  <a:lnTo>
                    <a:pt x="12962763" y="1440307"/>
                  </a:lnTo>
                  <a:lnTo>
                    <a:pt x="0" y="1440307"/>
                  </a:lnTo>
                  <a:close/>
                </a:path>
              </a:pathLst>
            </a:custGeom>
            <a:solidFill>
              <a:srgbClr val="FFFFFF">
                <a:alpha val="3922"/>
              </a:srgbClr>
            </a:solidFill>
          </p:spPr>
          <p:txBody>
            <a:bodyPr/>
            <a:lstStyle/>
            <a:p>
              <a:endParaRPr lang="en-US"/>
            </a:p>
          </p:txBody>
        </p:sp>
      </p:grpSp>
      <p:sp>
        <p:nvSpPr>
          <p:cNvPr id="29" name="TextBox 29"/>
          <p:cNvSpPr txBox="1"/>
          <p:nvPr/>
        </p:nvSpPr>
        <p:spPr>
          <a:xfrm>
            <a:off x="1095226" y="8269933"/>
            <a:ext cx="4373761" cy="490686"/>
          </a:xfrm>
          <a:prstGeom prst="rect">
            <a:avLst/>
          </a:prstGeom>
        </p:spPr>
        <p:txBody>
          <a:bodyPr lIns="0" tIns="0" rIns="0" bIns="0" rtlCol="0" anchor="t">
            <a:spAutoFit/>
          </a:bodyPr>
          <a:lstStyle/>
          <a:p>
            <a:pPr algn="l">
              <a:lnSpc>
                <a:spcPts val="3000"/>
              </a:lnSpc>
            </a:pPr>
            <a:r>
              <a:rPr lang="en-US" sz="1874">
                <a:solidFill>
                  <a:srgbClr val="E0D6DE"/>
                </a:solidFill>
                <a:latin typeface="Arimo"/>
                <a:ea typeface="Arimo"/>
                <a:cs typeface="Arimo"/>
                <a:sym typeface="Arimo"/>
              </a:rPr>
              <a:t>Switch</a:t>
            </a:r>
          </a:p>
        </p:txBody>
      </p:sp>
      <p:sp>
        <p:nvSpPr>
          <p:cNvPr id="30" name="TextBox 30"/>
          <p:cNvSpPr txBox="1"/>
          <p:nvPr/>
        </p:nvSpPr>
        <p:spPr>
          <a:xfrm>
            <a:off x="5961012" y="8269933"/>
            <a:ext cx="4373761" cy="876597"/>
          </a:xfrm>
          <a:prstGeom prst="rect">
            <a:avLst/>
          </a:prstGeom>
        </p:spPr>
        <p:txBody>
          <a:bodyPr lIns="0" tIns="0" rIns="0" bIns="0" rtlCol="0" anchor="t">
            <a:spAutoFit/>
          </a:bodyPr>
          <a:lstStyle/>
          <a:p>
            <a:pPr algn="l">
              <a:lnSpc>
                <a:spcPts val="3000"/>
              </a:lnSpc>
            </a:pPr>
            <a:r>
              <a:rPr lang="en-US" sz="1874">
                <a:solidFill>
                  <a:srgbClr val="E0D6DE"/>
                </a:solidFill>
                <a:latin typeface="Arimo"/>
                <a:ea typeface="Arimo"/>
                <a:cs typeface="Arimo"/>
                <a:sym typeface="Arimo"/>
              </a:rPr>
              <a:t>Envía datos de manera selectiva sólo a los puertos destino.</a:t>
            </a: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18288000" cy="3163789"/>
          </a:xfrm>
          <a:custGeom>
            <a:avLst/>
            <a:gdLst/>
            <a:ahLst/>
            <a:cxnLst/>
            <a:rect l="l" t="t" r="r" b="b"/>
            <a:pathLst>
              <a:path w="18288000" h="3163789">
                <a:moveTo>
                  <a:pt x="0" y="0"/>
                </a:moveTo>
                <a:lnTo>
                  <a:pt x="18288000" y="0"/>
                </a:lnTo>
                <a:lnTo>
                  <a:pt x="18288000" y="3163789"/>
                </a:lnTo>
                <a:lnTo>
                  <a:pt x="0" y="3163789"/>
                </a:lnTo>
                <a:lnTo>
                  <a:pt x="0" y="0"/>
                </a:lnTo>
                <a:close/>
              </a:path>
            </a:pathLst>
          </a:custGeom>
          <a:blipFill>
            <a:blip r:embed="rId4"/>
            <a:stretch>
              <a:fillRect l="-23" r="-23"/>
            </a:stretch>
          </a:blipFill>
        </p:spPr>
        <p:txBody>
          <a:bodyPr/>
          <a:lstStyle/>
          <a:p>
            <a:endParaRPr lang="en-US"/>
          </a:p>
        </p:txBody>
      </p:sp>
      <p:sp>
        <p:nvSpPr>
          <p:cNvPr id="6" name="Freeform 6" descr="preencoded.png"/>
          <p:cNvSpPr/>
          <p:nvPr/>
        </p:nvSpPr>
        <p:spPr>
          <a:xfrm>
            <a:off x="7607201" y="316260"/>
            <a:ext cx="3073599" cy="2531269"/>
          </a:xfrm>
          <a:custGeom>
            <a:avLst/>
            <a:gdLst/>
            <a:ahLst/>
            <a:cxnLst/>
            <a:rect l="l" t="t" r="r" b="b"/>
            <a:pathLst>
              <a:path w="3073599" h="2531269">
                <a:moveTo>
                  <a:pt x="0" y="0"/>
                </a:moveTo>
                <a:lnTo>
                  <a:pt x="3073599" y="0"/>
                </a:lnTo>
                <a:lnTo>
                  <a:pt x="3073599" y="2531269"/>
                </a:lnTo>
                <a:lnTo>
                  <a:pt x="0" y="2531269"/>
                </a:lnTo>
                <a:lnTo>
                  <a:pt x="0" y="0"/>
                </a:lnTo>
                <a:close/>
              </a:path>
            </a:pathLst>
          </a:custGeom>
          <a:blipFill>
            <a:blip r:embed="rId5"/>
            <a:stretch>
              <a:fillRect l="-1" r="-1"/>
            </a:stretch>
          </a:blipFill>
        </p:spPr>
        <p:txBody>
          <a:bodyPr/>
          <a:lstStyle/>
          <a:p>
            <a:endParaRPr lang="en-US"/>
          </a:p>
        </p:txBody>
      </p:sp>
      <p:sp>
        <p:nvSpPr>
          <p:cNvPr id="7" name="TextBox 7"/>
          <p:cNvSpPr txBox="1"/>
          <p:nvPr/>
        </p:nvSpPr>
        <p:spPr>
          <a:xfrm>
            <a:off x="885825" y="3979217"/>
            <a:ext cx="13655576" cy="838646"/>
          </a:xfrm>
          <a:prstGeom prst="rect">
            <a:avLst/>
          </a:prstGeom>
        </p:spPr>
        <p:txBody>
          <a:bodyPr lIns="0" tIns="0" rIns="0" bIns="0" rtlCol="0" anchor="t">
            <a:spAutoFit/>
          </a:bodyPr>
          <a:lstStyle/>
          <a:p>
            <a:pPr algn="l">
              <a:lnSpc>
                <a:spcPts val="6187"/>
              </a:lnSpc>
            </a:pPr>
            <a:r>
              <a:rPr lang="en-US" sz="4937">
                <a:solidFill>
                  <a:srgbClr val="97B8FF"/>
                </a:solidFill>
                <a:latin typeface="Arimo"/>
                <a:ea typeface="Arimo"/>
                <a:cs typeface="Arimo"/>
                <a:sym typeface="Arimo"/>
              </a:rPr>
              <a:t>¿Qué es un protocolo de comunicaciones?</a:t>
            </a:r>
          </a:p>
        </p:txBody>
      </p:sp>
      <p:sp>
        <p:nvSpPr>
          <p:cNvPr id="8" name="TextBox 8"/>
          <p:cNvSpPr txBox="1"/>
          <p:nvPr/>
        </p:nvSpPr>
        <p:spPr>
          <a:xfrm>
            <a:off x="885825" y="5102126"/>
            <a:ext cx="16516350" cy="905172"/>
          </a:xfrm>
          <a:prstGeom prst="rect">
            <a:avLst/>
          </a:prstGeom>
        </p:spPr>
        <p:txBody>
          <a:bodyPr lIns="0" tIns="0" rIns="0" bIns="0" rtlCol="0" anchor="t">
            <a:spAutoFit/>
          </a:bodyPr>
          <a:lstStyle/>
          <a:p>
            <a:pPr algn="l">
              <a:lnSpc>
                <a:spcPts val="3187"/>
              </a:lnSpc>
            </a:pPr>
            <a:r>
              <a:rPr lang="en-US" sz="1937">
                <a:solidFill>
                  <a:srgbClr val="E0D6DE"/>
                </a:solidFill>
                <a:latin typeface="Arimo"/>
                <a:ea typeface="Arimo"/>
                <a:cs typeface="Arimo"/>
                <a:sym typeface="Arimo"/>
              </a:rPr>
              <a:t>Un protocolo de comunicaciones es un conjunto de reglas y formatos estandarizados que permiten la comunicación entre dispositivos en una red.</a:t>
            </a:r>
          </a:p>
        </p:txBody>
      </p:sp>
      <p:grpSp>
        <p:nvGrpSpPr>
          <p:cNvPr id="9" name="Group 9"/>
          <p:cNvGrpSpPr/>
          <p:nvPr/>
        </p:nvGrpSpPr>
        <p:grpSpPr>
          <a:xfrm>
            <a:off x="885825" y="6576715"/>
            <a:ext cx="569416" cy="569416"/>
            <a:chOff x="0" y="0"/>
            <a:chExt cx="759222" cy="759222"/>
          </a:xfrm>
        </p:grpSpPr>
        <p:sp>
          <p:nvSpPr>
            <p:cNvPr id="10" name="Freeform 10"/>
            <p:cNvSpPr/>
            <p:nvPr/>
          </p:nvSpPr>
          <p:spPr>
            <a:xfrm>
              <a:off x="0" y="0"/>
              <a:ext cx="759333" cy="759333"/>
            </a:xfrm>
            <a:custGeom>
              <a:avLst/>
              <a:gdLst/>
              <a:ahLst/>
              <a:cxnLst/>
              <a:rect l="l" t="t" r="r" b="b"/>
              <a:pathLst>
                <a:path w="759333" h="759333">
                  <a:moveTo>
                    <a:pt x="0" y="50673"/>
                  </a:moveTo>
                  <a:cubicBezTo>
                    <a:pt x="0" y="22606"/>
                    <a:pt x="22606" y="0"/>
                    <a:pt x="50673" y="0"/>
                  </a:cubicBezTo>
                  <a:lnTo>
                    <a:pt x="708660" y="0"/>
                  </a:lnTo>
                  <a:cubicBezTo>
                    <a:pt x="736600" y="0"/>
                    <a:pt x="759333" y="22606"/>
                    <a:pt x="759333" y="50673"/>
                  </a:cubicBezTo>
                  <a:lnTo>
                    <a:pt x="759333" y="708660"/>
                  </a:lnTo>
                  <a:cubicBezTo>
                    <a:pt x="759333" y="736600"/>
                    <a:pt x="736727" y="759333"/>
                    <a:pt x="708660" y="759333"/>
                  </a:cubicBezTo>
                  <a:lnTo>
                    <a:pt x="50673" y="759333"/>
                  </a:lnTo>
                  <a:cubicBezTo>
                    <a:pt x="22606" y="759206"/>
                    <a:pt x="0" y="736600"/>
                    <a:pt x="0" y="708660"/>
                  </a:cubicBezTo>
                  <a:close/>
                </a:path>
              </a:pathLst>
            </a:custGeom>
            <a:solidFill>
              <a:srgbClr val="26262B"/>
            </a:solidFill>
          </p:spPr>
          <p:txBody>
            <a:bodyPr/>
            <a:lstStyle/>
            <a:p>
              <a:endParaRPr lang="en-US"/>
            </a:p>
          </p:txBody>
        </p:sp>
      </p:grpSp>
      <p:sp>
        <p:nvSpPr>
          <p:cNvPr id="11" name="TextBox 11"/>
          <p:cNvSpPr txBox="1"/>
          <p:nvPr/>
        </p:nvSpPr>
        <p:spPr>
          <a:xfrm>
            <a:off x="1090166" y="6709619"/>
            <a:ext cx="160585" cy="341560"/>
          </a:xfrm>
          <a:prstGeom prst="rect">
            <a:avLst/>
          </a:prstGeom>
        </p:spPr>
        <p:txBody>
          <a:bodyPr lIns="0" tIns="0" rIns="0" bIns="0" rtlCol="0" anchor="t">
            <a:spAutoFit/>
          </a:bodyPr>
          <a:lstStyle/>
          <a:p>
            <a:pPr algn="ctr">
              <a:lnSpc>
                <a:spcPts val="2937"/>
              </a:lnSpc>
            </a:pPr>
            <a:r>
              <a:rPr lang="en-US" sz="2937">
                <a:solidFill>
                  <a:srgbClr val="E0D6DE"/>
                </a:solidFill>
                <a:latin typeface="Arimo"/>
                <a:ea typeface="Arimo"/>
                <a:cs typeface="Arimo"/>
                <a:sym typeface="Arimo"/>
              </a:rPr>
              <a:t>1</a:t>
            </a:r>
          </a:p>
        </p:txBody>
      </p:sp>
      <p:sp>
        <p:nvSpPr>
          <p:cNvPr id="12" name="TextBox 12"/>
          <p:cNvSpPr txBox="1"/>
          <p:nvPr/>
        </p:nvSpPr>
        <p:spPr>
          <a:xfrm>
            <a:off x="1708249" y="6557665"/>
            <a:ext cx="3163789" cy="414486"/>
          </a:xfrm>
          <a:prstGeom prst="rect">
            <a:avLst/>
          </a:prstGeom>
        </p:spPr>
        <p:txBody>
          <a:bodyPr lIns="0" tIns="0" rIns="0" bIns="0" rtlCol="0" anchor="t">
            <a:spAutoFit/>
          </a:bodyPr>
          <a:lstStyle/>
          <a:p>
            <a:pPr algn="l">
              <a:lnSpc>
                <a:spcPts val="3062"/>
              </a:lnSpc>
            </a:pPr>
            <a:r>
              <a:rPr lang="en-US" sz="2437">
                <a:solidFill>
                  <a:srgbClr val="E0D6DE"/>
                </a:solidFill>
                <a:latin typeface="Arimo"/>
                <a:ea typeface="Arimo"/>
                <a:cs typeface="Arimo"/>
                <a:sym typeface="Arimo"/>
              </a:rPr>
              <a:t>Formato de Datos</a:t>
            </a:r>
          </a:p>
        </p:txBody>
      </p:sp>
      <p:sp>
        <p:nvSpPr>
          <p:cNvPr id="13" name="TextBox 13"/>
          <p:cNvSpPr txBox="1"/>
          <p:nvPr/>
        </p:nvSpPr>
        <p:spPr>
          <a:xfrm>
            <a:off x="1708249" y="7028706"/>
            <a:ext cx="7309248" cy="500211"/>
          </a:xfrm>
          <a:prstGeom prst="rect">
            <a:avLst/>
          </a:prstGeom>
        </p:spPr>
        <p:txBody>
          <a:bodyPr lIns="0" tIns="0" rIns="0" bIns="0" rtlCol="0" anchor="t">
            <a:spAutoFit/>
          </a:bodyPr>
          <a:lstStyle/>
          <a:p>
            <a:pPr algn="l">
              <a:lnSpc>
                <a:spcPts val="3187"/>
              </a:lnSpc>
            </a:pPr>
            <a:r>
              <a:rPr lang="en-US" sz="1937">
                <a:solidFill>
                  <a:srgbClr val="E0D6DE"/>
                </a:solidFill>
                <a:latin typeface="Arimo"/>
                <a:ea typeface="Arimo"/>
                <a:cs typeface="Arimo"/>
                <a:sym typeface="Arimo"/>
              </a:rPr>
              <a:t>Define el formato de los datos que se intercambian.</a:t>
            </a:r>
          </a:p>
        </p:txBody>
      </p:sp>
      <p:grpSp>
        <p:nvGrpSpPr>
          <p:cNvPr id="14" name="Group 14"/>
          <p:cNvGrpSpPr/>
          <p:nvPr/>
        </p:nvGrpSpPr>
        <p:grpSpPr>
          <a:xfrm>
            <a:off x="9270504" y="6576715"/>
            <a:ext cx="569416" cy="569416"/>
            <a:chOff x="0" y="0"/>
            <a:chExt cx="759222" cy="759222"/>
          </a:xfrm>
        </p:grpSpPr>
        <p:sp>
          <p:nvSpPr>
            <p:cNvPr id="15" name="Freeform 15"/>
            <p:cNvSpPr/>
            <p:nvPr/>
          </p:nvSpPr>
          <p:spPr>
            <a:xfrm>
              <a:off x="0" y="0"/>
              <a:ext cx="759333" cy="759333"/>
            </a:xfrm>
            <a:custGeom>
              <a:avLst/>
              <a:gdLst/>
              <a:ahLst/>
              <a:cxnLst/>
              <a:rect l="l" t="t" r="r" b="b"/>
              <a:pathLst>
                <a:path w="759333" h="759333">
                  <a:moveTo>
                    <a:pt x="0" y="50673"/>
                  </a:moveTo>
                  <a:cubicBezTo>
                    <a:pt x="0" y="22606"/>
                    <a:pt x="22606" y="0"/>
                    <a:pt x="50673" y="0"/>
                  </a:cubicBezTo>
                  <a:lnTo>
                    <a:pt x="708660" y="0"/>
                  </a:lnTo>
                  <a:cubicBezTo>
                    <a:pt x="736600" y="0"/>
                    <a:pt x="759333" y="22606"/>
                    <a:pt x="759333" y="50673"/>
                  </a:cubicBezTo>
                  <a:lnTo>
                    <a:pt x="759333" y="708660"/>
                  </a:lnTo>
                  <a:cubicBezTo>
                    <a:pt x="759333" y="736600"/>
                    <a:pt x="736727" y="759333"/>
                    <a:pt x="708660" y="759333"/>
                  </a:cubicBezTo>
                  <a:lnTo>
                    <a:pt x="50673" y="759333"/>
                  </a:lnTo>
                  <a:cubicBezTo>
                    <a:pt x="22606" y="759206"/>
                    <a:pt x="0" y="736600"/>
                    <a:pt x="0" y="708660"/>
                  </a:cubicBezTo>
                  <a:close/>
                </a:path>
              </a:pathLst>
            </a:custGeom>
            <a:solidFill>
              <a:srgbClr val="26262B"/>
            </a:solidFill>
          </p:spPr>
          <p:txBody>
            <a:bodyPr/>
            <a:lstStyle/>
            <a:p>
              <a:endParaRPr lang="en-US"/>
            </a:p>
          </p:txBody>
        </p:sp>
      </p:grpSp>
      <p:sp>
        <p:nvSpPr>
          <p:cNvPr id="16" name="TextBox 16"/>
          <p:cNvSpPr txBox="1"/>
          <p:nvPr/>
        </p:nvSpPr>
        <p:spPr>
          <a:xfrm>
            <a:off x="9436894" y="6709619"/>
            <a:ext cx="236488" cy="341560"/>
          </a:xfrm>
          <a:prstGeom prst="rect">
            <a:avLst/>
          </a:prstGeom>
        </p:spPr>
        <p:txBody>
          <a:bodyPr lIns="0" tIns="0" rIns="0" bIns="0" rtlCol="0" anchor="t">
            <a:spAutoFit/>
          </a:bodyPr>
          <a:lstStyle/>
          <a:p>
            <a:pPr algn="ctr">
              <a:lnSpc>
                <a:spcPts val="2937"/>
              </a:lnSpc>
            </a:pPr>
            <a:r>
              <a:rPr lang="en-US" sz="2937">
                <a:solidFill>
                  <a:srgbClr val="E0D6DE"/>
                </a:solidFill>
                <a:latin typeface="Arimo"/>
                <a:ea typeface="Arimo"/>
                <a:cs typeface="Arimo"/>
                <a:sym typeface="Arimo"/>
              </a:rPr>
              <a:t>2</a:t>
            </a:r>
          </a:p>
        </p:txBody>
      </p:sp>
      <p:sp>
        <p:nvSpPr>
          <p:cNvPr id="17" name="TextBox 17"/>
          <p:cNvSpPr txBox="1"/>
          <p:nvPr/>
        </p:nvSpPr>
        <p:spPr>
          <a:xfrm>
            <a:off x="10092929" y="6557665"/>
            <a:ext cx="3752106" cy="414486"/>
          </a:xfrm>
          <a:prstGeom prst="rect">
            <a:avLst/>
          </a:prstGeom>
        </p:spPr>
        <p:txBody>
          <a:bodyPr lIns="0" tIns="0" rIns="0" bIns="0" rtlCol="0" anchor="t">
            <a:spAutoFit/>
          </a:bodyPr>
          <a:lstStyle/>
          <a:p>
            <a:pPr algn="l">
              <a:lnSpc>
                <a:spcPts val="3062"/>
              </a:lnSpc>
            </a:pPr>
            <a:r>
              <a:rPr lang="en-US" sz="2437">
                <a:solidFill>
                  <a:srgbClr val="E0D6DE"/>
                </a:solidFill>
                <a:latin typeface="Arimo"/>
                <a:ea typeface="Arimo"/>
                <a:cs typeface="Arimo"/>
                <a:sym typeface="Arimo"/>
              </a:rPr>
              <a:t>Secuencia de Mensajes</a:t>
            </a:r>
          </a:p>
        </p:txBody>
      </p:sp>
      <p:sp>
        <p:nvSpPr>
          <p:cNvPr id="18" name="TextBox 18"/>
          <p:cNvSpPr txBox="1"/>
          <p:nvPr/>
        </p:nvSpPr>
        <p:spPr>
          <a:xfrm>
            <a:off x="10092929" y="7028706"/>
            <a:ext cx="7309248" cy="500211"/>
          </a:xfrm>
          <a:prstGeom prst="rect">
            <a:avLst/>
          </a:prstGeom>
        </p:spPr>
        <p:txBody>
          <a:bodyPr lIns="0" tIns="0" rIns="0" bIns="0" rtlCol="0" anchor="t">
            <a:spAutoFit/>
          </a:bodyPr>
          <a:lstStyle/>
          <a:p>
            <a:pPr algn="l">
              <a:lnSpc>
                <a:spcPts val="3187"/>
              </a:lnSpc>
            </a:pPr>
            <a:r>
              <a:rPr lang="en-US" sz="1937">
                <a:solidFill>
                  <a:srgbClr val="E0D6DE"/>
                </a:solidFill>
                <a:latin typeface="Arimo"/>
                <a:ea typeface="Arimo"/>
                <a:cs typeface="Arimo"/>
                <a:sym typeface="Arimo"/>
              </a:rPr>
              <a:t>Establece la secuencia de los mensajes intercambiados.</a:t>
            </a:r>
          </a:p>
        </p:txBody>
      </p:sp>
      <p:grpSp>
        <p:nvGrpSpPr>
          <p:cNvPr id="19" name="Group 19"/>
          <p:cNvGrpSpPr/>
          <p:nvPr/>
        </p:nvGrpSpPr>
        <p:grpSpPr>
          <a:xfrm>
            <a:off x="885825" y="8066634"/>
            <a:ext cx="569416" cy="569416"/>
            <a:chOff x="0" y="0"/>
            <a:chExt cx="759222" cy="759222"/>
          </a:xfrm>
        </p:grpSpPr>
        <p:sp>
          <p:nvSpPr>
            <p:cNvPr id="20" name="Freeform 20"/>
            <p:cNvSpPr/>
            <p:nvPr/>
          </p:nvSpPr>
          <p:spPr>
            <a:xfrm>
              <a:off x="0" y="0"/>
              <a:ext cx="759333" cy="759333"/>
            </a:xfrm>
            <a:custGeom>
              <a:avLst/>
              <a:gdLst/>
              <a:ahLst/>
              <a:cxnLst/>
              <a:rect l="l" t="t" r="r" b="b"/>
              <a:pathLst>
                <a:path w="759333" h="759333">
                  <a:moveTo>
                    <a:pt x="0" y="50673"/>
                  </a:moveTo>
                  <a:cubicBezTo>
                    <a:pt x="0" y="22606"/>
                    <a:pt x="22606" y="0"/>
                    <a:pt x="50673" y="0"/>
                  </a:cubicBezTo>
                  <a:lnTo>
                    <a:pt x="708660" y="0"/>
                  </a:lnTo>
                  <a:cubicBezTo>
                    <a:pt x="736600" y="0"/>
                    <a:pt x="759333" y="22606"/>
                    <a:pt x="759333" y="50673"/>
                  </a:cubicBezTo>
                  <a:lnTo>
                    <a:pt x="759333" y="708660"/>
                  </a:lnTo>
                  <a:cubicBezTo>
                    <a:pt x="759333" y="736600"/>
                    <a:pt x="736727" y="759333"/>
                    <a:pt x="708660" y="759333"/>
                  </a:cubicBezTo>
                  <a:lnTo>
                    <a:pt x="50673" y="759333"/>
                  </a:lnTo>
                  <a:cubicBezTo>
                    <a:pt x="22606" y="759206"/>
                    <a:pt x="0" y="736600"/>
                    <a:pt x="0" y="708660"/>
                  </a:cubicBezTo>
                  <a:close/>
                </a:path>
              </a:pathLst>
            </a:custGeom>
            <a:solidFill>
              <a:srgbClr val="26262B"/>
            </a:solidFill>
          </p:spPr>
          <p:txBody>
            <a:bodyPr/>
            <a:lstStyle/>
            <a:p>
              <a:endParaRPr lang="en-US"/>
            </a:p>
          </p:txBody>
        </p:sp>
      </p:grpSp>
      <p:sp>
        <p:nvSpPr>
          <p:cNvPr id="21" name="TextBox 21"/>
          <p:cNvSpPr txBox="1"/>
          <p:nvPr/>
        </p:nvSpPr>
        <p:spPr>
          <a:xfrm>
            <a:off x="1052810" y="8199536"/>
            <a:ext cx="235446" cy="341560"/>
          </a:xfrm>
          <a:prstGeom prst="rect">
            <a:avLst/>
          </a:prstGeom>
        </p:spPr>
        <p:txBody>
          <a:bodyPr lIns="0" tIns="0" rIns="0" bIns="0" rtlCol="0" anchor="t">
            <a:spAutoFit/>
          </a:bodyPr>
          <a:lstStyle/>
          <a:p>
            <a:pPr algn="ctr">
              <a:lnSpc>
                <a:spcPts val="2937"/>
              </a:lnSpc>
            </a:pPr>
            <a:r>
              <a:rPr lang="en-US" sz="2937">
                <a:solidFill>
                  <a:srgbClr val="E0D6DE"/>
                </a:solidFill>
                <a:latin typeface="Arimo"/>
                <a:ea typeface="Arimo"/>
                <a:cs typeface="Arimo"/>
                <a:sym typeface="Arimo"/>
              </a:rPr>
              <a:t>3</a:t>
            </a:r>
          </a:p>
        </p:txBody>
      </p:sp>
      <p:sp>
        <p:nvSpPr>
          <p:cNvPr id="22" name="TextBox 22"/>
          <p:cNvSpPr txBox="1"/>
          <p:nvPr/>
        </p:nvSpPr>
        <p:spPr>
          <a:xfrm>
            <a:off x="1708249" y="8047584"/>
            <a:ext cx="5086201" cy="414486"/>
          </a:xfrm>
          <a:prstGeom prst="rect">
            <a:avLst/>
          </a:prstGeom>
        </p:spPr>
        <p:txBody>
          <a:bodyPr lIns="0" tIns="0" rIns="0" bIns="0" rtlCol="0" anchor="t">
            <a:spAutoFit/>
          </a:bodyPr>
          <a:lstStyle/>
          <a:p>
            <a:pPr algn="l">
              <a:lnSpc>
                <a:spcPts val="3062"/>
              </a:lnSpc>
            </a:pPr>
            <a:r>
              <a:rPr lang="en-US" sz="2437">
                <a:solidFill>
                  <a:srgbClr val="E0D6DE"/>
                </a:solidFill>
                <a:latin typeface="Arimo"/>
                <a:ea typeface="Arimo"/>
                <a:cs typeface="Arimo"/>
                <a:sym typeface="Arimo"/>
              </a:rPr>
              <a:t>Acciones al Transmitir o Recibir</a:t>
            </a:r>
          </a:p>
        </p:txBody>
      </p:sp>
      <p:sp>
        <p:nvSpPr>
          <p:cNvPr id="23" name="TextBox 23"/>
          <p:cNvSpPr txBox="1"/>
          <p:nvPr/>
        </p:nvSpPr>
        <p:spPr>
          <a:xfrm>
            <a:off x="1708249" y="8518624"/>
            <a:ext cx="7309248" cy="905172"/>
          </a:xfrm>
          <a:prstGeom prst="rect">
            <a:avLst/>
          </a:prstGeom>
        </p:spPr>
        <p:txBody>
          <a:bodyPr lIns="0" tIns="0" rIns="0" bIns="0" rtlCol="0" anchor="t">
            <a:spAutoFit/>
          </a:bodyPr>
          <a:lstStyle/>
          <a:p>
            <a:pPr algn="l">
              <a:lnSpc>
                <a:spcPts val="3187"/>
              </a:lnSpc>
            </a:pPr>
            <a:r>
              <a:rPr lang="en-US" sz="1937">
                <a:solidFill>
                  <a:srgbClr val="E0D6DE"/>
                </a:solidFill>
                <a:latin typeface="Arimo"/>
                <a:ea typeface="Arimo"/>
                <a:cs typeface="Arimo"/>
                <a:sym typeface="Arimo"/>
              </a:rPr>
              <a:t>Define las acciones tomadas al transmitir o recibir un mensaje.</a:t>
            </a:r>
          </a:p>
        </p:txBody>
      </p:sp>
      <p:grpSp>
        <p:nvGrpSpPr>
          <p:cNvPr id="24" name="Group 24"/>
          <p:cNvGrpSpPr/>
          <p:nvPr/>
        </p:nvGrpSpPr>
        <p:grpSpPr>
          <a:xfrm>
            <a:off x="9270504" y="8066634"/>
            <a:ext cx="569416" cy="569416"/>
            <a:chOff x="0" y="0"/>
            <a:chExt cx="759222" cy="759222"/>
          </a:xfrm>
        </p:grpSpPr>
        <p:sp>
          <p:nvSpPr>
            <p:cNvPr id="25" name="Freeform 25"/>
            <p:cNvSpPr/>
            <p:nvPr/>
          </p:nvSpPr>
          <p:spPr>
            <a:xfrm>
              <a:off x="0" y="0"/>
              <a:ext cx="759333" cy="759333"/>
            </a:xfrm>
            <a:custGeom>
              <a:avLst/>
              <a:gdLst/>
              <a:ahLst/>
              <a:cxnLst/>
              <a:rect l="l" t="t" r="r" b="b"/>
              <a:pathLst>
                <a:path w="759333" h="759333">
                  <a:moveTo>
                    <a:pt x="0" y="50673"/>
                  </a:moveTo>
                  <a:cubicBezTo>
                    <a:pt x="0" y="22606"/>
                    <a:pt x="22606" y="0"/>
                    <a:pt x="50673" y="0"/>
                  </a:cubicBezTo>
                  <a:lnTo>
                    <a:pt x="708660" y="0"/>
                  </a:lnTo>
                  <a:cubicBezTo>
                    <a:pt x="736600" y="0"/>
                    <a:pt x="759333" y="22606"/>
                    <a:pt x="759333" y="50673"/>
                  </a:cubicBezTo>
                  <a:lnTo>
                    <a:pt x="759333" y="708660"/>
                  </a:lnTo>
                  <a:cubicBezTo>
                    <a:pt x="759333" y="736600"/>
                    <a:pt x="736727" y="759333"/>
                    <a:pt x="708660" y="759333"/>
                  </a:cubicBezTo>
                  <a:lnTo>
                    <a:pt x="50673" y="759333"/>
                  </a:lnTo>
                  <a:cubicBezTo>
                    <a:pt x="22606" y="759206"/>
                    <a:pt x="0" y="736600"/>
                    <a:pt x="0" y="708660"/>
                  </a:cubicBezTo>
                  <a:close/>
                </a:path>
              </a:pathLst>
            </a:custGeom>
            <a:solidFill>
              <a:srgbClr val="26262B"/>
            </a:solidFill>
          </p:spPr>
          <p:txBody>
            <a:bodyPr/>
            <a:lstStyle/>
            <a:p>
              <a:endParaRPr lang="en-US"/>
            </a:p>
          </p:txBody>
        </p:sp>
      </p:grpSp>
      <p:sp>
        <p:nvSpPr>
          <p:cNvPr id="26" name="TextBox 26"/>
          <p:cNvSpPr txBox="1"/>
          <p:nvPr/>
        </p:nvSpPr>
        <p:spPr>
          <a:xfrm>
            <a:off x="9431388" y="8199536"/>
            <a:ext cx="247501" cy="341560"/>
          </a:xfrm>
          <a:prstGeom prst="rect">
            <a:avLst/>
          </a:prstGeom>
        </p:spPr>
        <p:txBody>
          <a:bodyPr lIns="0" tIns="0" rIns="0" bIns="0" rtlCol="0" anchor="t">
            <a:spAutoFit/>
          </a:bodyPr>
          <a:lstStyle/>
          <a:p>
            <a:pPr algn="ctr">
              <a:lnSpc>
                <a:spcPts val="2937"/>
              </a:lnSpc>
            </a:pPr>
            <a:r>
              <a:rPr lang="en-US" sz="2937">
                <a:solidFill>
                  <a:srgbClr val="E0D6DE"/>
                </a:solidFill>
                <a:latin typeface="Arimo"/>
                <a:ea typeface="Arimo"/>
                <a:cs typeface="Arimo"/>
                <a:sym typeface="Arimo"/>
              </a:rPr>
              <a:t>4</a:t>
            </a:r>
          </a:p>
        </p:txBody>
      </p:sp>
      <p:sp>
        <p:nvSpPr>
          <p:cNvPr id="27" name="TextBox 27"/>
          <p:cNvSpPr txBox="1"/>
          <p:nvPr/>
        </p:nvSpPr>
        <p:spPr>
          <a:xfrm>
            <a:off x="10092929" y="8047584"/>
            <a:ext cx="3163789" cy="414486"/>
          </a:xfrm>
          <a:prstGeom prst="rect">
            <a:avLst/>
          </a:prstGeom>
        </p:spPr>
        <p:txBody>
          <a:bodyPr lIns="0" tIns="0" rIns="0" bIns="0" rtlCol="0" anchor="t">
            <a:spAutoFit/>
          </a:bodyPr>
          <a:lstStyle/>
          <a:p>
            <a:pPr algn="l">
              <a:lnSpc>
                <a:spcPts val="3062"/>
              </a:lnSpc>
            </a:pPr>
            <a:r>
              <a:rPr lang="en-US" sz="2437">
                <a:solidFill>
                  <a:srgbClr val="E0D6DE"/>
                </a:solidFill>
                <a:latin typeface="Arimo"/>
                <a:ea typeface="Arimo"/>
                <a:cs typeface="Arimo"/>
                <a:sym typeface="Arimo"/>
              </a:rPr>
              <a:t>Ejemplos Comunes</a:t>
            </a:r>
          </a:p>
        </p:txBody>
      </p:sp>
      <p:sp>
        <p:nvSpPr>
          <p:cNvPr id="28" name="TextBox 28"/>
          <p:cNvSpPr txBox="1"/>
          <p:nvPr/>
        </p:nvSpPr>
        <p:spPr>
          <a:xfrm>
            <a:off x="10092929" y="8518624"/>
            <a:ext cx="7309248" cy="905172"/>
          </a:xfrm>
          <a:prstGeom prst="rect">
            <a:avLst/>
          </a:prstGeom>
        </p:spPr>
        <p:txBody>
          <a:bodyPr lIns="0" tIns="0" rIns="0" bIns="0" rtlCol="0" anchor="t">
            <a:spAutoFit/>
          </a:bodyPr>
          <a:lstStyle/>
          <a:p>
            <a:pPr algn="l">
              <a:lnSpc>
                <a:spcPts val="3187"/>
              </a:lnSpc>
            </a:pPr>
            <a:r>
              <a:rPr lang="en-US" sz="1937">
                <a:solidFill>
                  <a:srgbClr val="E0D6DE"/>
                </a:solidFill>
                <a:latin typeface="Arimo"/>
                <a:ea typeface="Arimo"/>
                <a:cs typeface="Arimo"/>
                <a:sym typeface="Arimo"/>
              </a:rPr>
              <a:t>HTTP para la web, SMTP para correo electrónico, y TCP/IP para la comunicación básica en Internet.</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TextBox 5"/>
          <p:cNvSpPr txBox="1"/>
          <p:nvPr/>
        </p:nvSpPr>
        <p:spPr>
          <a:xfrm>
            <a:off x="1080046" y="2198935"/>
            <a:ext cx="7715250" cy="1021556"/>
          </a:xfrm>
          <a:prstGeom prst="rect">
            <a:avLst/>
          </a:prstGeom>
        </p:spPr>
        <p:txBody>
          <a:bodyPr lIns="0" tIns="0" rIns="0" bIns="0" rtlCol="0" anchor="t">
            <a:spAutoFit/>
          </a:bodyPr>
          <a:lstStyle/>
          <a:p>
            <a:pPr algn="l">
              <a:lnSpc>
                <a:spcPts val="7562"/>
              </a:lnSpc>
            </a:pPr>
            <a:r>
              <a:rPr lang="en-US" sz="6062">
                <a:solidFill>
                  <a:srgbClr val="97B8FF"/>
                </a:solidFill>
                <a:latin typeface="Arimo"/>
                <a:ea typeface="Arimo"/>
                <a:cs typeface="Arimo"/>
                <a:sym typeface="Arimo"/>
              </a:rPr>
              <a:t>TCP/IP y NetBIOS</a:t>
            </a:r>
          </a:p>
        </p:txBody>
      </p:sp>
      <p:sp>
        <p:nvSpPr>
          <p:cNvPr id="6" name="TextBox 6"/>
          <p:cNvSpPr txBox="1"/>
          <p:nvPr/>
        </p:nvSpPr>
        <p:spPr>
          <a:xfrm>
            <a:off x="1080046" y="3732907"/>
            <a:ext cx="16127909" cy="1092399"/>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TCP/IP y NetBIOS son protocolos de comunicación que permiten la interconexión de redes y el acceso a servicios de red.</a:t>
            </a:r>
          </a:p>
        </p:txBody>
      </p:sp>
      <p:sp>
        <p:nvSpPr>
          <p:cNvPr id="7" name="TextBox 7"/>
          <p:cNvSpPr txBox="1"/>
          <p:nvPr/>
        </p:nvSpPr>
        <p:spPr>
          <a:xfrm>
            <a:off x="1080046" y="5452319"/>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TCP/IP</a:t>
            </a:r>
          </a:p>
        </p:txBody>
      </p:sp>
      <p:sp>
        <p:nvSpPr>
          <p:cNvPr id="8" name="TextBox 8"/>
          <p:cNvSpPr txBox="1"/>
          <p:nvPr/>
        </p:nvSpPr>
        <p:spPr>
          <a:xfrm>
            <a:off x="1080046" y="6166843"/>
            <a:ext cx="7687567" cy="1586210"/>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Conjunto de protocolos que define cómo se transmiten los datos a través de redes de computadoras.</a:t>
            </a:r>
          </a:p>
        </p:txBody>
      </p:sp>
      <p:sp>
        <p:nvSpPr>
          <p:cNvPr id="9" name="TextBox 9"/>
          <p:cNvSpPr txBox="1"/>
          <p:nvPr/>
        </p:nvSpPr>
        <p:spPr>
          <a:xfrm>
            <a:off x="9529911" y="5452319"/>
            <a:ext cx="3857625" cy="510779"/>
          </a:xfrm>
          <a:prstGeom prst="rect">
            <a:avLst/>
          </a:prstGeom>
        </p:spPr>
        <p:txBody>
          <a:bodyPr lIns="0" tIns="0" rIns="0" bIns="0" rtlCol="0" anchor="t">
            <a:spAutoFit/>
          </a:bodyPr>
          <a:lstStyle/>
          <a:p>
            <a:pPr algn="l">
              <a:lnSpc>
                <a:spcPts val="3749"/>
              </a:lnSpc>
            </a:pPr>
            <a:r>
              <a:rPr lang="en-US" sz="3000">
                <a:solidFill>
                  <a:srgbClr val="97B8FF"/>
                </a:solidFill>
                <a:latin typeface="Arimo"/>
                <a:ea typeface="Arimo"/>
                <a:cs typeface="Arimo"/>
                <a:sym typeface="Arimo"/>
              </a:rPr>
              <a:t>NetBIOS</a:t>
            </a:r>
          </a:p>
        </p:txBody>
      </p:sp>
      <p:sp>
        <p:nvSpPr>
          <p:cNvPr id="10" name="TextBox 10"/>
          <p:cNvSpPr txBox="1"/>
          <p:nvPr/>
        </p:nvSpPr>
        <p:spPr>
          <a:xfrm>
            <a:off x="9529911" y="6166843"/>
            <a:ext cx="7687567" cy="1586210"/>
          </a:xfrm>
          <a:prstGeom prst="rect">
            <a:avLst/>
          </a:prstGeom>
        </p:spPr>
        <p:txBody>
          <a:bodyPr lIns="0" tIns="0" rIns="0" bIns="0" rtlCol="0" anchor="t">
            <a:spAutoFit/>
          </a:bodyPr>
          <a:lstStyle/>
          <a:p>
            <a:pPr algn="l">
              <a:lnSpc>
                <a:spcPts val="3875"/>
              </a:lnSpc>
            </a:pPr>
            <a:r>
              <a:rPr lang="en-US" sz="2375">
                <a:solidFill>
                  <a:srgbClr val="E0D6DE"/>
                </a:solidFill>
                <a:latin typeface="Arimo"/>
                <a:ea typeface="Arimo"/>
                <a:cs typeface="Arimo"/>
                <a:sym typeface="Arimo"/>
              </a:rPr>
              <a:t>Protocolo que permite a las aplicaciones acceder a los servicios de red, como compartir archivos y recursos.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0" y="0"/>
            <a:ext cx="6858000" cy="10290870"/>
          </a:xfrm>
          <a:custGeom>
            <a:avLst/>
            <a:gdLst/>
            <a:ahLst/>
            <a:cxnLst/>
            <a:rect l="l" t="t" r="r" b="b"/>
            <a:pathLst>
              <a:path w="6858000" h="10290870">
                <a:moveTo>
                  <a:pt x="0" y="0"/>
                </a:moveTo>
                <a:lnTo>
                  <a:pt x="6858000" y="0"/>
                </a:lnTo>
                <a:lnTo>
                  <a:pt x="6858000" y="10290870"/>
                </a:lnTo>
                <a:lnTo>
                  <a:pt x="0" y="10290870"/>
                </a:lnTo>
                <a:lnTo>
                  <a:pt x="0" y="0"/>
                </a:lnTo>
                <a:close/>
              </a:path>
            </a:pathLst>
          </a:custGeom>
          <a:blipFill>
            <a:blip r:embed="rId4"/>
            <a:stretch>
              <a:fillRect l="-18" r="-18"/>
            </a:stretch>
          </a:blipFill>
        </p:spPr>
        <p:txBody>
          <a:bodyPr/>
          <a:lstStyle/>
          <a:p>
            <a:endParaRPr lang="en-US"/>
          </a:p>
        </p:txBody>
      </p:sp>
      <p:sp>
        <p:nvSpPr>
          <p:cNvPr id="6" name="Freeform 6" descr="preencoded.png"/>
          <p:cNvSpPr/>
          <p:nvPr/>
        </p:nvSpPr>
        <p:spPr>
          <a:xfrm>
            <a:off x="321320" y="2982962"/>
            <a:ext cx="6215360" cy="4324945"/>
          </a:xfrm>
          <a:custGeom>
            <a:avLst/>
            <a:gdLst/>
            <a:ahLst/>
            <a:cxnLst/>
            <a:rect l="l" t="t" r="r" b="b"/>
            <a:pathLst>
              <a:path w="6215360" h="4324945">
                <a:moveTo>
                  <a:pt x="0" y="0"/>
                </a:moveTo>
                <a:lnTo>
                  <a:pt x="6215360" y="0"/>
                </a:lnTo>
                <a:lnTo>
                  <a:pt x="6215360" y="4324946"/>
                </a:lnTo>
                <a:lnTo>
                  <a:pt x="0" y="4324946"/>
                </a:lnTo>
                <a:lnTo>
                  <a:pt x="0" y="0"/>
                </a:lnTo>
                <a:close/>
              </a:path>
            </a:pathLst>
          </a:custGeom>
          <a:blipFill>
            <a:blip r:embed="rId5"/>
            <a:stretch>
              <a:fillRect l="-1" r="-1"/>
            </a:stretch>
          </a:blipFill>
        </p:spPr>
        <p:txBody>
          <a:bodyPr/>
          <a:lstStyle/>
          <a:p>
            <a:endParaRPr lang="en-US"/>
          </a:p>
        </p:txBody>
      </p:sp>
      <p:sp>
        <p:nvSpPr>
          <p:cNvPr id="7" name="TextBox 7"/>
          <p:cNvSpPr txBox="1"/>
          <p:nvPr/>
        </p:nvSpPr>
        <p:spPr>
          <a:xfrm>
            <a:off x="7757220" y="649337"/>
            <a:ext cx="9631561" cy="1663005"/>
          </a:xfrm>
          <a:prstGeom prst="rect">
            <a:avLst/>
          </a:prstGeom>
        </p:spPr>
        <p:txBody>
          <a:bodyPr lIns="0" tIns="0" rIns="0" bIns="0" rtlCol="0" anchor="t">
            <a:spAutoFit/>
          </a:bodyPr>
          <a:lstStyle/>
          <a:p>
            <a:pPr algn="l">
              <a:lnSpc>
                <a:spcPts val="6312"/>
              </a:lnSpc>
            </a:pPr>
            <a:r>
              <a:rPr lang="en-US" sz="4999">
                <a:solidFill>
                  <a:srgbClr val="97B8FF"/>
                </a:solidFill>
                <a:latin typeface="Arimo"/>
                <a:ea typeface="Arimo"/>
                <a:cs typeface="Arimo"/>
                <a:sym typeface="Arimo"/>
              </a:rPr>
              <a:t>Estructura de un paquete de datos en TCP/IP</a:t>
            </a:r>
          </a:p>
        </p:txBody>
      </p:sp>
      <p:sp>
        <p:nvSpPr>
          <p:cNvPr id="8" name="TextBox 8"/>
          <p:cNvSpPr txBox="1"/>
          <p:nvPr/>
        </p:nvSpPr>
        <p:spPr>
          <a:xfrm>
            <a:off x="7757220" y="2621459"/>
            <a:ext cx="9631561" cy="898029"/>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Un paquete de datos en TCP/IP está compuesto por una cabecera IP, una cabecera TCP y los datos.</a:t>
            </a:r>
          </a:p>
        </p:txBody>
      </p:sp>
      <p:grpSp>
        <p:nvGrpSpPr>
          <p:cNvPr id="9" name="Group 9"/>
          <p:cNvGrpSpPr/>
          <p:nvPr/>
        </p:nvGrpSpPr>
        <p:grpSpPr>
          <a:xfrm>
            <a:off x="8128247" y="3808511"/>
            <a:ext cx="28575" cy="5775871"/>
            <a:chOff x="0" y="0"/>
            <a:chExt cx="38100" cy="7701162"/>
          </a:xfrm>
        </p:grpSpPr>
        <p:sp>
          <p:nvSpPr>
            <p:cNvPr id="10" name="Freeform 10"/>
            <p:cNvSpPr/>
            <p:nvPr/>
          </p:nvSpPr>
          <p:spPr>
            <a:xfrm>
              <a:off x="0" y="0"/>
              <a:ext cx="38100" cy="7701153"/>
            </a:xfrm>
            <a:custGeom>
              <a:avLst/>
              <a:gdLst/>
              <a:ahLst/>
              <a:cxnLst/>
              <a:rect l="l" t="t" r="r" b="b"/>
              <a:pathLst>
                <a:path w="38100" h="7701153">
                  <a:moveTo>
                    <a:pt x="0" y="19050"/>
                  </a:moveTo>
                  <a:cubicBezTo>
                    <a:pt x="0" y="8509"/>
                    <a:pt x="8509" y="0"/>
                    <a:pt x="19050" y="0"/>
                  </a:cubicBezTo>
                  <a:cubicBezTo>
                    <a:pt x="29591" y="0"/>
                    <a:pt x="38100" y="8509"/>
                    <a:pt x="38100" y="19050"/>
                  </a:cubicBezTo>
                  <a:lnTo>
                    <a:pt x="38100" y="7682103"/>
                  </a:lnTo>
                  <a:cubicBezTo>
                    <a:pt x="38100" y="7692644"/>
                    <a:pt x="29591" y="7701153"/>
                    <a:pt x="19050" y="7701153"/>
                  </a:cubicBezTo>
                  <a:cubicBezTo>
                    <a:pt x="8509" y="7701153"/>
                    <a:pt x="0" y="7692644"/>
                    <a:pt x="0" y="7682103"/>
                  </a:cubicBezTo>
                  <a:close/>
                </a:path>
              </a:pathLst>
            </a:custGeom>
            <a:solidFill>
              <a:srgbClr val="3F3F44"/>
            </a:solidFill>
          </p:spPr>
          <p:txBody>
            <a:bodyPr/>
            <a:lstStyle/>
            <a:p>
              <a:endParaRPr lang="en-US"/>
            </a:p>
          </p:txBody>
        </p:sp>
      </p:grpSp>
      <p:grpSp>
        <p:nvGrpSpPr>
          <p:cNvPr id="11" name="Group 11"/>
          <p:cNvGrpSpPr/>
          <p:nvPr/>
        </p:nvGrpSpPr>
        <p:grpSpPr>
          <a:xfrm>
            <a:off x="8402985" y="4372272"/>
            <a:ext cx="899220" cy="28575"/>
            <a:chOff x="0" y="0"/>
            <a:chExt cx="1198960" cy="38100"/>
          </a:xfrm>
        </p:grpSpPr>
        <p:sp>
          <p:nvSpPr>
            <p:cNvPr id="12" name="Freeform 12"/>
            <p:cNvSpPr/>
            <p:nvPr/>
          </p:nvSpPr>
          <p:spPr>
            <a:xfrm>
              <a:off x="0" y="0"/>
              <a:ext cx="1199007" cy="38100"/>
            </a:xfrm>
            <a:custGeom>
              <a:avLst/>
              <a:gdLst/>
              <a:ahLst/>
              <a:cxnLst/>
              <a:rect l="l" t="t" r="r" b="b"/>
              <a:pathLst>
                <a:path w="1199007" h="38100">
                  <a:moveTo>
                    <a:pt x="0" y="19050"/>
                  </a:moveTo>
                  <a:cubicBezTo>
                    <a:pt x="0" y="8509"/>
                    <a:pt x="8509" y="0"/>
                    <a:pt x="19050" y="0"/>
                  </a:cubicBezTo>
                  <a:lnTo>
                    <a:pt x="1179957" y="0"/>
                  </a:lnTo>
                  <a:cubicBezTo>
                    <a:pt x="1190498" y="0"/>
                    <a:pt x="1199007" y="8509"/>
                    <a:pt x="1199007" y="19050"/>
                  </a:cubicBezTo>
                  <a:cubicBezTo>
                    <a:pt x="1199007" y="29591"/>
                    <a:pt x="1190371" y="38100"/>
                    <a:pt x="1179957"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13" name="Group 13"/>
          <p:cNvGrpSpPr/>
          <p:nvPr/>
        </p:nvGrpSpPr>
        <p:grpSpPr>
          <a:xfrm>
            <a:off x="7853511" y="4097536"/>
            <a:ext cx="578049" cy="578049"/>
            <a:chOff x="0" y="0"/>
            <a:chExt cx="770732" cy="770732"/>
          </a:xfrm>
        </p:grpSpPr>
        <p:sp>
          <p:nvSpPr>
            <p:cNvPr id="14" name="Freeform 14"/>
            <p:cNvSpPr/>
            <p:nvPr/>
          </p:nvSpPr>
          <p:spPr>
            <a:xfrm>
              <a:off x="0" y="0"/>
              <a:ext cx="770890" cy="770890"/>
            </a:xfrm>
            <a:custGeom>
              <a:avLst/>
              <a:gdLst/>
              <a:ahLst/>
              <a:cxnLst/>
              <a:rect l="l" t="t" r="r" b="b"/>
              <a:pathLst>
                <a:path w="770890" h="770890">
                  <a:moveTo>
                    <a:pt x="0" y="51435"/>
                  </a:moveTo>
                  <a:cubicBezTo>
                    <a:pt x="0" y="22987"/>
                    <a:pt x="22987" y="0"/>
                    <a:pt x="51435" y="0"/>
                  </a:cubicBezTo>
                  <a:lnTo>
                    <a:pt x="719455" y="0"/>
                  </a:lnTo>
                  <a:cubicBezTo>
                    <a:pt x="747776" y="0"/>
                    <a:pt x="770890" y="22987"/>
                    <a:pt x="770890" y="51435"/>
                  </a:cubicBezTo>
                  <a:lnTo>
                    <a:pt x="770890" y="719455"/>
                  </a:lnTo>
                  <a:cubicBezTo>
                    <a:pt x="770890" y="747776"/>
                    <a:pt x="747903" y="770890"/>
                    <a:pt x="719455" y="770890"/>
                  </a:cubicBezTo>
                  <a:lnTo>
                    <a:pt x="51435" y="770890"/>
                  </a:lnTo>
                  <a:cubicBezTo>
                    <a:pt x="22987" y="770763"/>
                    <a:pt x="0" y="747776"/>
                    <a:pt x="0" y="719328"/>
                  </a:cubicBezTo>
                  <a:close/>
                </a:path>
              </a:pathLst>
            </a:custGeom>
            <a:solidFill>
              <a:srgbClr val="26262B"/>
            </a:solidFill>
          </p:spPr>
          <p:txBody>
            <a:bodyPr/>
            <a:lstStyle/>
            <a:p>
              <a:endParaRPr lang="en-US"/>
            </a:p>
          </p:txBody>
        </p:sp>
      </p:grpSp>
      <p:sp>
        <p:nvSpPr>
          <p:cNvPr id="15" name="TextBox 15"/>
          <p:cNvSpPr txBox="1"/>
          <p:nvPr/>
        </p:nvSpPr>
        <p:spPr>
          <a:xfrm>
            <a:off x="8060977" y="4231927"/>
            <a:ext cx="163116" cy="347365"/>
          </a:xfrm>
          <a:prstGeom prst="rect">
            <a:avLst/>
          </a:prstGeom>
        </p:spPr>
        <p:txBody>
          <a:bodyPr lIns="0" tIns="0" rIns="0" bIns="0" rtlCol="0" anchor="t">
            <a:spAutoFit/>
          </a:bodyPr>
          <a:lstStyle/>
          <a:p>
            <a:pPr algn="ctr">
              <a:lnSpc>
                <a:spcPts val="3000"/>
              </a:lnSpc>
            </a:pPr>
            <a:r>
              <a:rPr lang="en-US" sz="3000">
                <a:solidFill>
                  <a:srgbClr val="E0D6DE"/>
                </a:solidFill>
                <a:latin typeface="Arimo"/>
                <a:ea typeface="Arimo"/>
                <a:cs typeface="Arimo"/>
                <a:sym typeface="Arimo"/>
              </a:rPr>
              <a:t>1</a:t>
            </a:r>
          </a:p>
        </p:txBody>
      </p:sp>
      <p:sp>
        <p:nvSpPr>
          <p:cNvPr id="16" name="TextBox 16"/>
          <p:cNvSpPr txBox="1"/>
          <p:nvPr/>
        </p:nvSpPr>
        <p:spPr>
          <a:xfrm>
            <a:off x="9555659" y="4036814"/>
            <a:ext cx="3211711" cy="429965"/>
          </a:xfrm>
          <a:prstGeom prst="rect">
            <a:avLst/>
          </a:prstGeom>
        </p:spPr>
        <p:txBody>
          <a:bodyPr lIns="0" tIns="0" rIns="0" bIns="0" rtlCol="0" anchor="t">
            <a:spAutoFit/>
          </a:bodyPr>
          <a:lstStyle/>
          <a:p>
            <a:pPr algn="l">
              <a:lnSpc>
                <a:spcPts val="3124"/>
              </a:lnSpc>
            </a:pPr>
            <a:r>
              <a:rPr lang="en-US" sz="2499">
                <a:solidFill>
                  <a:srgbClr val="E0D6DE"/>
                </a:solidFill>
                <a:latin typeface="Arimo"/>
                <a:ea typeface="Arimo"/>
                <a:cs typeface="Arimo"/>
                <a:sym typeface="Arimo"/>
              </a:rPr>
              <a:t>Cabecera IP</a:t>
            </a:r>
          </a:p>
        </p:txBody>
      </p:sp>
      <p:sp>
        <p:nvSpPr>
          <p:cNvPr id="17" name="TextBox 17"/>
          <p:cNvSpPr txBox="1"/>
          <p:nvPr/>
        </p:nvSpPr>
        <p:spPr>
          <a:xfrm>
            <a:off x="9555659" y="4544616"/>
            <a:ext cx="7833123" cy="898029"/>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Contiene direcciones IP de origen y destino, tipo de protocolo, etc.</a:t>
            </a:r>
          </a:p>
        </p:txBody>
      </p:sp>
      <p:grpSp>
        <p:nvGrpSpPr>
          <p:cNvPr id="18" name="Group 18"/>
          <p:cNvGrpSpPr/>
          <p:nvPr/>
        </p:nvGrpSpPr>
        <p:grpSpPr>
          <a:xfrm>
            <a:off x="8402985" y="6520160"/>
            <a:ext cx="899220" cy="28575"/>
            <a:chOff x="0" y="0"/>
            <a:chExt cx="1198960" cy="38100"/>
          </a:xfrm>
        </p:grpSpPr>
        <p:sp>
          <p:nvSpPr>
            <p:cNvPr id="19" name="Freeform 19"/>
            <p:cNvSpPr/>
            <p:nvPr/>
          </p:nvSpPr>
          <p:spPr>
            <a:xfrm>
              <a:off x="0" y="0"/>
              <a:ext cx="1199007" cy="38100"/>
            </a:xfrm>
            <a:custGeom>
              <a:avLst/>
              <a:gdLst/>
              <a:ahLst/>
              <a:cxnLst/>
              <a:rect l="l" t="t" r="r" b="b"/>
              <a:pathLst>
                <a:path w="1199007" h="38100">
                  <a:moveTo>
                    <a:pt x="0" y="19050"/>
                  </a:moveTo>
                  <a:cubicBezTo>
                    <a:pt x="0" y="8509"/>
                    <a:pt x="8509" y="0"/>
                    <a:pt x="19050" y="0"/>
                  </a:cubicBezTo>
                  <a:lnTo>
                    <a:pt x="1179957" y="0"/>
                  </a:lnTo>
                  <a:cubicBezTo>
                    <a:pt x="1190498" y="0"/>
                    <a:pt x="1199007" y="8509"/>
                    <a:pt x="1199007" y="19050"/>
                  </a:cubicBezTo>
                  <a:cubicBezTo>
                    <a:pt x="1199007" y="29591"/>
                    <a:pt x="1190371" y="38100"/>
                    <a:pt x="1179957"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20" name="Group 20"/>
          <p:cNvGrpSpPr/>
          <p:nvPr/>
        </p:nvGrpSpPr>
        <p:grpSpPr>
          <a:xfrm>
            <a:off x="7853511" y="6245424"/>
            <a:ext cx="578049" cy="578049"/>
            <a:chOff x="0" y="0"/>
            <a:chExt cx="770732" cy="770732"/>
          </a:xfrm>
        </p:grpSpPr>
        <p:sp>
          <p:nvSpPr>
            <p:cNvPr id="21" name="Freeform 21"/>
            <p:cNvSpPr/>
            <p:nvPr/>
          </p:nvSpPr>
          <p:spPr>
            <a:xfrm>
              <a:off x="0" y="0"/>
              <a:ext cx="770890" cy="770890"/>
            </a:xfrm>
            <a:custGeom>
              <a:avLst/>
              <a:gdLst/>
              <a:ahLst/>
              <a:cxnLst/>
              <a:rect l="l" t="t" r="r" b="b"/>
              <a:pathLst>
                <a:path w="770890" h="770890">
                  <a:moveTo>
                    <a:pt x="0" y="51435"/>
                  </a:moveTo>
                  <a:cubicBezTo>
                    <a:pt x="0" y="22987"/>
                    <a:pt x="22987" y="0"/>
                    <a:pt x="51435" y="0"/>
                  </a:cubicBezTo>
                  <a:lnTo>
                    <a:pt x="719455" y="0"/>
                  </a:lnTo>
                  <a:cubicBezTo>
                    <a:pt x="747776" y="0"/>
                    <a:pt x="770890" y="22987"/>
                    <a:pt x="770890" y="51435"/>
                  </a:cubicBezTo>
                  <a:lnTo>
                    <a:pt x="770890" y="719455"/>
                  </a:lnTo>
                  <a:cubicBezTo>
                    <a:pt x="770890" y="747776"/>
                    <a:pt x="747903" y="770890"/>
                    <a:pt x="719455" y="770890"/>
                  </a:cubicBezTo>
                  <a:lnTo>
                    <a:pt x="51435" y="770890"/>
                  </a:lnTo>
                  <a:cubicBezTo>
                    <a:pt x="22987" y="770763"/>
                    <a:pt x="0" y="747776"/>
                    <a:pt x="0" y="719328"/>
                  </a:cubicBezTo>
                  <a:close/>
                </a:path>
              </a:pathLst>
            </a:custGeom>
            <a:solidFill>
              <a:srgbClr val="26262B"/>
            </a:solidFill>
          </p:spPr>
          <p:txBody>
            <a:bodyPr/>
            <a:lstStyle/>
            <a:p>
              <a:endParaRPr lang="en-US"/>
            </a:p>
          </p:txBody>
        </p:sp>
      </p:grpSp>
      <p:sp>
        <p:nvSpPr>
          <p:cNvPr id="22" name="TextBox 22"/>
          <p:cNvSpPr txBox="1"/>
          <p:nvPr/>
        </p:nvSpPr>
        <p:spPr>
          <a:xfrm>
            <a:off x="8022431" y="6379815"/>
            <a:ext cx="240060" cy="347365"/>
          </a:xfrm>
          <a:prstGeom prst="rect">
            <a:avLst/>
          </a:prstGeom>
        </p:spPr>
        <p:txBody>
          <a:bodyPr lIns="0" tIns="0" rIns="0" bIns="0" rtlCol="0" anchor="t">
            <a:spAutoFit/>
          </a:bodyPr>
          <a:lstStyle/>
          <a:p>
            <a:pPr algn="ctr">
              <a:lnSpc>
                <a:spcPts val="3000"/>
              </a:lnSpc>
            </a:pPr>
            <a:r>
              <a:rPr lang="en-US" sz="3000">
                <a:solidFill>
                  <a:srgbClr val="E0D6DE"/>
                </a:solidFill>
                <a:latin typeface="Arimo"/>
                <a:ea typeface="Arimo"/>
                <a:cs typeface="Arimo"/>
                <a:sym typeface="Arimo"/>
              </a:rPr>
              <a:t>2</a:t>
            </a:r>
          </a:p>
        </p:txBody>
      </p:sp>
      <p:sp>
        <p:nvSpPr>
          <p:cNvPr id="23" name="TextBox 23"/>
          <p:cNvSpPr txBox="1"/>
          <p:nvPr/>
        </p:nvSpPr>
        <p:spPr>
          <a:xfrm>
            <a:off x="9555659" y="6184701"/>
            <a:ext cx="3211711" cy="429965"/>
          </a:xfrm>
          <a:prstGeom prst="rect">
            <a:avLst/>
          </a:prstGeom>
        </p:spPr>
        <p:txBody>
          <a:bodyPr lIns="0" tIns="0" rIns="0" bIns="0" rtlCol="0" anchor="t">
            <a:spAutoFit/>
          </a:bodyPr>
          <a:lstStyle/>
          <a:p>
            <a:pPr algn="l">
              <a:lnSpc>
                <a:spcPts val="3124"/>
              </a:lnSpc>
            </a:pPr>
            <a:r>
              <a:rPr lang="en-US" sz="2499">
                <a:solidFill>
                  <a:srgbClr val="E0D6DE"/>
                </a:solidFill>
                <a:latin typeface="Arimo"/>
                <a:ea typeface="Arimo"/>
                <a:cs typeface="Arimo"/>
                <a:sym typeface="Arimo"/>
              </a:rPr>
              <a:t>Cabecera TCP</a:t>
            </a:r>
          </a:p>
        </p:txBody>
      </p:sp>
      <p:sp>
        <p:nvSpPr>
          <p:cNvPr id="24" name="TextBox 24"/>
          <p:cNvSpPr txBox="1"/>
          <p:nvPr/>
        </p:nvSpPr>
        <p:spPr>
          <a:xfrm>
            <a:off x="9555659" y="6692504"/>
            <a:ext cx="7833123" cy="898029"/>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Incluye puertos de origen y destino, número de secuencia, flags, etc.</a:t>
            </a:r>
          </a:p>
        </p:txBody>
      </p:sp>
      <p:grpSp>
        <p:nvGrpSpPr>
          <p:cNvPr id="25" name="Group 25"/>
          <p:cNvGrpSpPr/>
          <p:nvPr/>
        </p:nvGrpSpPr>
        <p:grpSpPr>
          <a:xfrm>
            <a:off x="8402985" y="8668048"/>
            <a:ext cx="899220" cy="28575"/>
            <a:chOff x="0" y="0"/>
            <a:chExt cx="1198960" cy="38100"/>
          </a:xfrm>
        </p:grpSpPr>
        <p:sp>
          <p:nvSpPr>
            <p:cNvPr id="26" name="Freeform 26"/>
            <p:cNvSpPr/>
            <p:nvPr/>
          </p:nvSpPr>
          <p:spPr>
            <a:xfrm>
              <a:off x="0" y="0"/>
              <a:ext cx="1199007" cy="38100"/>
            </a:xfrm>
            <a:custGeom>
              <a:avLst/>
              <a:gdLst/>
              <a:ahLst/>
              <a:cxnLst/>
              <a:rect l="l" t="t" r="r" b="b"/>
              <a:pathLst>
                <a:path w="1199007" h="38100">
                  <a:moveTo>
                    <a:pt x="0" y="19050"/>
                  </a:moveTo>
                  <a:cubicBezTo>
                    <a:pt x="0" y="8509"/>
                    <a:pt x="8509" y="0"/>
                    <a:pt x="19050" y="0"/>
                  </a:cubicBezTo>
                  <a:lnTo>
                    <a:pt x="1179957" y="0"/>
                  </a:lnTo>
                  <a:cubicBezTo>
                    <a:pt x="1190498" y="0"/>
                    <a:pt x="1199007" y="8509"/>
                    <a:pt x="1199007" y="19050"/>
                  </a:cubicBezTo>
                  <a:cubicBezTo>
                    <a:pt x="1199007" y="29591"/>
                    <a:pt x="1190371" y="38100"/>
                    <a:pt x="1179957" y="38100"/>
                  </a:cubicBezTo>
                  <a:lnTo>
                    <a:pt x="19050" y="38100"/>
                  </a:lnTo>
                  <a:cubicBezTo>
                    <a:pt x="8509" y="38100"/>
                    <a:pt x="0" y="29591"/>
                    <a:pt x="0" y="19050"/>
                  </a:cubicBezTo>
                  <a:close/>
                </a:path>
              </a:pathLst>
            </a:custGeom>
            <a:solidFill>
              <a:srgbClr val="3F3F44"/>
            </a:solidFill>
          </p:spPr>
          <p:txBody>
            <a:bodyPr/>
            <a:lstStyle/>
            <a:p>
              <a:endParaRPr lang="en-US"/>
            </a:p>
          </p:txBody>
        </p:sp>
      </p:grpSp>
      <p:grpSp>
        <p:nvGrpSpPr>
          <p:cNvPr id="27" name="Group 27"/>
          <p:cNvGrpSpPr/>
          <p:nvPr/>
        </p:nvGrpSpPr>
        <p:grpSpPr>
          <a:xfrm>
            <a:off x="7853511" y="8393311"/>
            <a:ext cx="578049" cy="578049"/>
            <a:chOff x="0" y="0"/>
            <a:chExt cx="770732" cy="770732"/>
          </a:xfrm>
        </p:grpSpPr>
        <p:sp>
          <p:nvSpPr>
            <p:cNvPr id="28" name="Freeform 28"/>
            <p:cNvSpPr/>
            <p:nvPr/>
          </p:nvSpPr>
          <p:spPr>
            <a:xfrm>
              <a:off x="0" y="0"/>
              <a:ext cx="770890" cy="770890"/>
            </a:xfrm>
            <a:custGeom>
              <a:avLst/>
              <a:gdLst/>
              <a:ahLst/>
              <a:cxnLst/>
              <a:rect l="l" t="t" r="r" b="b"/>
              <a:pathLst>
                <a:path w="770890" h="770890">
                  <a:moveTo>
                    <a:pt x="0" y="51435"/>
                  </a:moveTo>
                  <a:cubicBezTo>
                    <a:pt x="0" y="22987"/>
                    <a:pt x="22987" y="0"/>
                    <a:pt x="51435" y="0"/>
                  </a:cubicBezTo>
                  <a:lnTo>
                    <a:pt x="719455" y="0"/>
                  </a:lnTo>
                  <a:cubicBezTo>
                    <a:pt x="747776" y="0"/>
                    <a:pt x="770890" y="22987"/>
                    <a:pt x="770890" y="51435"/>
                  </a:cubicBezTo>
                  <a:lnTo>
                    <a:pt x="770890" y="719455"/>
                  </a:lnTo>
                  <a:cubicBezTo>
                    <a:pt x="770890" y="747776"/>
                    <a:pt x="747903" y="770890"/>
                    <a:pt x="719455" y="770890"/>
                  </a:cubicBezTo>
                  <a:lnTo>
                    <a:pt x="51435" y="770890"/>
                  </a:lnTo>
                  <a:cubicBezTo>
                    <a:pt x="22987" y="770763"/>
                    <a:pt x="0" y="747776"/>
                    <a:pt x="0" y="719328"/>
                  </a:cubicBezTo>
                  <a:close/>
                </a:path>
              </a:pathLst>
            </a:custGeom>
            <a:solidFill>
              <a:srgbClr val="26262B"/>
            </a:solidFill>
          </p:spPr>
          <p:txBody>
            <a:bodyPr/>
            <a:lstStyle/>
            <a:p>
              <a:endParaRPr lang="en-US"/>
            </a:p>
          </p:txBody>
        </p:sp>
      </p:grpSp>
      <p:sp>
        <p:nvSpPr>
          <p:cNvPr id="29" name="TextBox 29"/>
          <p:cNvSpPr txBox="1"/>
          <p:nvPr/>
        </p:nvSpPr>
        <p:spPr>
          <a:xfrm>
            <a:off x="8023026" y="8527702"/>
            <a:ext cx="239017" cy="347365"/>
          </a:xfrm>
          <a:prstGeom prst="rect">
            <a:avLst/>
          </a:prstGeom>
        </p:spPr>
        <p:txBody>
          <a:bodyPr lIns="0" tIns="0" rIns="0" bIns="0" rtlCol="0" anchor="t">
            <a:spAutoFit/>
          </a:bodyPr>
          <a:lstStyle/>
          <a:p>
            <a:pPr algn="ctr">
              <a:lnSpc>
                <a:spcPts val="3000"/>
              </a:lnSpc>
            </a:pPr>
            <a:r>
              <a:rPr lang="en-US" sz="3000">
                <a:solidFill>
                  <a:srgbClr val="E0D6DE"/>
                </a:solidFill>
                <a:latin typeface="Arimo"/>
                <a:ea typeface="Arimo"/>
                <a:cs typeface="Arimo"/>
                <a:sym typeface="Arimo"/>
              </a:rPr>
              <a:t>3</a:t>
            </a:r>
          </a:p>
        </p:txBody>
      </p:sp>
      <p:sp>
        <p:nvSpPr>
          <p:cNvPr id="30" name="TextBox 30"/>
          <p:cNvSpPr txBox="1"/>
          <p:nvPr/>
        </p:nvSpPr>
        <p:spPr>
          <a:xfrm>
            <a:off x="9555659" y="8332589"/>
            <a:ext cx="3211711" cy="429965"/>
          </a:xfrm>
          <a:prstGeom prst="rect">
            <a:avLst/>
          </a:prstGeom>
        </p:spPr>
        <p:txBody>
          <a:bodyPr lIns="0" tIns="0" rIns="0" bIns="0" rtlCol="0" anchor="t">
            <a:spAutoFit/>
          </a:bodyPr>
          <a:lstStyle/>
          <a:p>
            <a:pPr algn="l">
              <a:lnSpc>
                <a:spcPts val="3124"/>
              </a:lnSpc>
            </a:pPr>
            <a:r>
              <a:rPr lang="en-US" sz="2499">
                <a:solidFill>
                  <a:srgbClr val="E0D6DE"/>
                </a:solidFill>
                <a:latin typeface="Arimo"/>
                <a:ea typeface="Arimo"/>
                <a:cs typeface="Arimo"/>
                <a:sym typeface="Arimo"/>
              </a:rPr>
              <a:t>Datos</a:t>
            </a:r>
          </a:p>
        </p:txBody>
      </p:sp>
      <p:sp>
        <p:nvSpPr>
          <p:cNvPr id="31" name="TextBox 31"/>
          <p:cNvSpPr txBox="1"/>
          <p:nvPr/>
        </p:nvSpPr>
        <p:spPr>
          <a:xfrm>
            <a:off x="9555659" y="8840391"/>
            <a:ext cx="7833123" cy="487115"/>
          </a:xfrm>
          <a:prstGeom prst="rect">
            <a:avLst/>
          </a:prstGeom>
        </p:spPr>
        <p:txBody>
          <a:bodyPr lIns="0" tIns="0" rIns="0" bIns="0" rtlCol="0" anchor="t">
            <a:spAutoFit/>
          </a:bodyPr>
          <a:lstStyle/>
          <a:p>
            <a:pPr algn="l">
              <a:lnSpc>
                <a:spcPts val="3187"/>
              </a:lnSpc>
            </a:pPr>
            <a:r>
              <a:rPr lang="en-US" sz="2000">
                <a:solidFill>
                  <a:srgbClr val="E0D6DE"/>
                </a:solidFill>
                <a:latin typeface="Arimo"/>
                <a:ea typeface="Arimo"/>
                <a:cs typeface="Arimo"/>
                <a:sym typeface="Arimo"/>
              </a:rPr>
              <a:t>La carga útil del paquete.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txBody>
            <a:bodyPr/>
            <a:lstStyle/>
            <a:p>
              <a:endParaRPr lang="en-US"/>
            </a:p>
          </p:txBody>
        </p:sp>
      </p:grpSp>
      <p:sp>
        <p:nvSpPr>
          <p:cNvPr id="5" name="Freeform 5" descr="preencoded.png"/>
          <p:cNvSpPr/>
          <p:nvPr/>
        </p:nvSpPr>
        <p:spPr>
          <a:xfrm>
            <a:off x="11429926"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6" name="Freeform 6" descr="preencoded.png"/>
          <p:cNvSpPr/>
          <p:nvPr/>
        </p:nvSpPr>
        <p:spPr>
          <a:xfrm>
            <a:off x="11674971" y="2850951"/>
            <a:ext cx="6367909" cy="4584947"/>
          </a:xfrm>
          <a:custGeom>
            <a:avLst/>
            <a:gdLst/>
            <a:ahLst/>
            <a:cxnLst/>
            <a:rect l="l" t="t" r="r" b="b"/>
            <a:pathLst>
              <a:path w="6367909" h="4584947">
                <a:moveTo>
                  <a:pt x="0" y="0"/>
                </a:moveTo>
                <a:lnTo>
                  <a:pt x="6367909" y="0"/>
                </a:lnTo>
                <a:lnTo>
                  <a:pt x="6367909" y="4584948"/>
                </a:lnTo>
                <a:lnTo>
                  <a:pt x="0" y="4584948"/>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685949" y="647105"/>
            <a:ext cx="6393359" cy="660201"/>
          </a:xfrm>
          <a:prstGeom prst="rect">
            <a:avLst/>
          </a:prstGeom>
        </p:spPr>
        <p:txBody>
          <a:bodyPr lIns="0" tIns="0" rIns="0" bIns="0" rtlCol="0" anchor="t">
            <a:spAutoFit/>
          </a:bodyPr>
          <a:lstStyle/>
          <a:p>
            <a:pPr algn="l">
              <a:lnSpc>
                <a:spcPts val="4812"/>
              </a:lnSpc>
            </a:pPr>
            <a:r>
              <a:rPr lang="en-US" sz="3812">
                <a:solidFill>
                  <a:srgbClr val="97B8FF"/>
                </a:solidFill>
                <a:latin typeface="Arimo"/>
                <a:ea typeface="Arimo"/>
                <a:cs typeface="Arimo"/>
                <a:sym typeface="Arimo"/>
              </a:rPr>
              <a:t>Redes según su geografía</a:t>
            </a:r>
          </a:p>
        </p:txBody>
      </p:sp>
      <p:sp>
        <p:nvSpPr>
          <p:cNvPr id="8" name="TextBox 8"/>
          <p:cNvSpPr txBox="1"/>
          <p:nvPr/>
        </p:nvSpPr>
        <p:spPr>
          <a:xfrm>
            <a:off x="685949" y="1525041"/>
            <a:ext cx="10058102" cy="389781"/>
          </a:xfrm>
          <a:prstGeom prst="rect">
            <a:avLst/>
          </a:prstGeom>
        </p:spPr>
        <p:txBody>
          <a:bodyPr lIns="0" tIns="0" rIns="0" bIns="0" rtlCol="0" anchor="t">
            <a:spAutoFit/>
          </a:bodyPr>
          <a:lstStyle/>
          <a:p>
            <a:pPr algn="l">
              <a:lnSpc>
                <a:spcPts val="2437"/>
              </a:lnSpc>
            </a:pPr>
            <a:r>
              <a:rPr lang="en-US" sz="1500">
                <a:solidFill>
                  <a:srgbClr val="E0D6DE"/>
                </a:solidFill>
                <a:latin typeface="Arimo"/>
                <a:ea typeface="Arimo"/>
                <a:cs typeface="Arimo"/>
                <a:sym typeface="Arimo"/>
              </a:rPr>
              <a:t>Las redes se pueden clasificar según su alcance geográfico.</a:t>
            </a:r>
          </a:p>
        </p:txBody>
      </p:sp>
      <p:sp>
        <p:nvSpPr>
          <p:cNvPr id="9" name="Freeform 9" descr="preencoded.png"/>
          <p:cNvSpPr/>
          <p:nvPr/>
        </p:nvSpPr>
        <p:spPr>
          <a:xfrm>
            <a:off x="685949" y="2135238"/>
            <a:ext cx="489943" cy="489943"/>
          </a:xfrm>
          <a:custGeom>
            <a:avLst/>
            <a:gdLst/>
            <a:ahLst/>
            <a:cxnLst/>
            <a:rect l="l" t="t" r="r" b="b"/>
            <a:pathLst>
              <a:path w="489943" h="489943">
                <a:moveTo>
                  <a:pt x="0" y="0"/>
                </a:moveTo>
                <a:lnTo>
                  <a:pt x="489942" y="0"/>
                </a:lnTo>
                <a:lnTo>
                  <a:pt x="489942" y="489942"/>
                </a:lnTo>
                <a:lnTo>
                  <a:pt x="0" y="489942"/>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685949" y="2783086"/>
            <a:ext cx="2450157" cy="344240"/>
          </a:xfrm>
          <a:prstGeom prst="rect">
            <a:avLst/>
          </a:prstGeom>
        </p:spPr>
        <p:txBody>
          <a:bodyPr lIns="0" tIns="0" rIns="0" bIns="0" rtlCol="0" anchor="t">
            <a:spAutoFit/>
          </a:bodyPr>
          <a:lstStyle/>
          <a:p>
            <a:pPr algn="l">
              <a:lnSpc>
                <a:spcPts val="2375"/>
              </a:lnSpc>
            </a:pPr>
            <a:r>
              <a:rPr lang="en-US" sz="1874">
                <a:solidFill>
                  <a:srgbClr val="E0D6DE"/>
                </a:solidFill>
                <a:latin typeface="Arimo"/>
                <a:ea typeface="Arimo"/>
                <a:cs typeface="Arimo"/>
                <a:sym typeface="Arimo"/>
              </a:rPr>
              <a:t>LAN</a:t>
            </a:r>
          </a:p>
        </p:txBody>
      </p:sp>
      <p:sp>
        <p:nvSpPr>
          <p:cNvPr id="11" name="TextBox 11"/>
          <p:cNvSpPr txBox="1"/>
          <p:nvPr/>
        </p:nvSpPr>
        <p:spPr>
          <a:xfrm>
            <a:off x="685949" y="3168700"/>
            <a:ext cx="10058102" cy="389781"/>
          </a:xfrm>
          <a:prstGeom prst="rect">
            <a:avLst/>
          </a:prstGeom>
        </p:spPr>
        <p:txBody>
          <a:bodyPr lIns="0" tIns="0" rIns="0" bIns="0" rtlCol="0" anchor="t">
            <a:spAutoFit/>
          </a:bodyPr>
          <a:lstStyle/>
          <a:p>
            <a:pPr algn="l">
              <a:lnSpc>
                <a:spcPts val="2437"/>
              </a:lnSpc>
            </a:pPr>
            <a:r>
              <a:rPr lang="en-US" sz="1500">
                <a:solidFill>
                  <a:srgbClr val="E0D6DE"/>
                </a:solidFill>
                <a:latin typeface="Arimo"/>
                <a:ea typeface="Arimo"/>
                <a:cs typeface="Arimo"/>
                <a:sym typeface="Arimo"/>
              </a:rPr>
              <a:t>Red de Área Local: Típicamente cubre un edificio o un grupo de edificios cercanos.</a:t>
            </a:r>
          </a:p>
        </p:txBody>
      </p:sp>
      <p:sp>
        <p:nvSpPr>
          <p:cNvPr id="12" name="Freeform 12" descr="preencoded.png"/>
          <p:cNvSpPr/>
          <p:nvPr/>
        </p:nvSpPr>
        <p:spPr>
          <a:xfrm>
            <a:off x="685949" y="4146500"/>
            <a:ext cx="489943" cy="489943"/>
          </a:xfrm>
          <a:custGeom>
            <a:avLst/>
            <a:gdLst/>
            <a:ahLst/>
            <a:cxnLst/>
            <a:rect l="l" t="t" r="r" b="b"/>
            <a:pathLst>
              <a:path w="489943" h="489943">
                <a:moveTo>
                  <a:pt x="0" y="0"/>
                </a:moveTo>
                <a:lnTo>
                  <a:pt x="489942" y="0"/>
                </a:lnTo>
                <a:lnTo>
                  <a:pt x="489942" y="489942"/>
                </a:lnTo>
                <a:lnTo>
                  <a:pt x="0" y="489942"/>
                </a:lnTo>
                <a:lnTo>
                  <a:pt x="0" y="0"/>
                </a:lnTo>
                <a:close/>
              </a:path>
            </a:pathLst>
          </a:custGeom>
          <a:blipFill>
            <a:blip r:embed="rId7"/>
            <a:stretch>
              <a:fillRect/>
            </a:stretch>
          </a:blipFill>
        </p:spPr>
        <p:txBody>
          <a:bodyPr/>
          <a:lstStyle/>
          <a:p>
            <a:endParaRPr lang="en-US"/>
          </a:p>
        </p:txBody>
      </p:sp>
      <p:sp>
        <p:nvSpPr>
          <p:cNvPr id="13" name="TextBox 13"/>
          <p:cNvSpPr txBox="1"/>
          <p:nvPr/>
        </p:nvSpPr>
        <p:spPr>
          <a:xfrm>
            <a:off x="685949" y="4794349"/>
            <a:ext cx="2450157" cy="344240"/>
          </a:xfrm>
          <a:prstGeom prst="rect">
            <a:avLst/>
          </a:prstGeom>
        </p:spPr>
        <p:txBody>
          <a:bodyPr lIns="0" tIns="0" rIns="0" bIns="0" rtlCol="0" anchor="t">
            <a:spAutoFit/>
          </a:bodyPr>
          <a:lstStyle/>
          <a:p>
            <a:pPr algn="l">
              <a:lnSpc>
                <a:spcPts val="2375"/>
              </a:lnSpc>
            </a:pPr>
            <a:r>
              <a:rPr lang="en-US" sz="1874">
                <a:solidFill>
                  <a:srgbClr val="E0D6DE"/>
                </a:solidFill>
                <a:latin typeface="Arimo"/>
                <a:ea typeface="Arimo"/>
                <a:cs typeface="Arimo"/>
                <a:sym typeface="Arimo"/>
              </a:rPr>
              <a:t>MAN</a:t>
            </a:r>
          </a:p>
        </p:txBody>
      </p:sp>
      <p:sp>
        <p:nvSpPr>
          <p:cNvPr id="14" name="TextBox 14"/>
          <p:cNvSpPr txBox="1"/>
          <p:nvPr/>
        </p:nvSpPr>
        <p:spPr>
          <a:xfrm>
            <a:off x="685949" y="5179962"/>
            <a:ext cx="10058102" cy="389781"/>
          </a:xfrm>
          <a:prstGeom prst="rect">
            <a:avLst/>
          </a:prstGeom>
        </p:spPr>
        <p:txBody>
          <a:bodyPr lIns="0" tIns="0" rIns="0" bIns="0" rtlCol="0" anchor="t">
            <a:spAutoFit/>
          </a:bodyPr>
          <a:lstStyle/>
          <a:p>
            <a:pPr algn="l">
              <a:lnSpc>
                <a:spcPts val="2437"/>
              </a:lnSpc>
            </a:pPr>
            <a:r>
              <a:rPr lang="en-US" sz="1500">
                <a:solidFill>
                  <a:srgbClr val="E0D6DE"/>
                </a:solidFill>
                <a:latin typeface="Arimo"/>
                <a:ea typeface="Arimo"/>
                <a:cs typeface="Arimo"/>
                <a:sym typeface="Arimo"/>
              </a:rPr>
              <a:t>Red de Área Metropolitana: Cubre una ciudad o un área metropolitana.</a:t>
            </a:r>
          </a:p>
        </p:txBody>
      </p:sp>
      <p:sp>
        <p:nvSpPr>
          <p:cNvPr id="15" name="Freeform 15" descr="preencoded.png"/>
          <p:cNvSpPr/>
          <p:nvPr/>
        </p:nvSpPr>
        <p:spPr>
          <a:xfrm>
            <a:off x="685949" y="6157764"/>
            <a:ext cx="489943" cy="489943"/>
          </a:xfrm>
          <a:custGeom>
            <a:avLst/>
            <a:gdLst/>
            <a:ahLst/>
            <a:cxnLst/>
            <a:rect l="l" t="t" r="r" b="b"/>
            <a:pathLst>
              <a:path w="489943" h="489943">
                <a:moveTo>
                  <a:pt x="0" y="0"/>
                </a:moveTo>
                <a:lnTo>
                  <a:pt x="489942" y="0"/>
                </a:lnTo>
                <a:lnTo>
                  <a:pt x="489942" y="489942"/>
                </a:lnTo>
                <a:lnTo>
                  <a:pt x="0" y="489942"/>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685949" y="6805612"/>
            <a:ext cx="2450157" cy="344240"/>
          </a:xfrm>
          <a:prstGeom prst="rect">
            <a:avLst/>
          </a:prstGeom>
        </p:spPr>
        <p:txBody>
          <a:bodyPr lIns="0" tIns="0" rIns="0" bIns="0" rtlCol="0" anchor="t">
            <a:spAutoFit/>
          </a:bodyPr>
          <a:lstStyle/>
          <a:p>
            <a:pPr algn="l">
              <a:lnSpc>
                <a:spcPts val="2375"/>
              </a:lnSpc>
            </a:pPr>
            <a:r>
              <a:rPr lang="en-US" sz="1874">
                <a:solidFill>
                  <a:srgbClr val="E0D6DE"/>
                </a:solidFill>
                <a:latin typeface="Arimo"/>
                <a:ea typeface="Arimo"/>
                <a:cs typeface="Arimo"/>
                <a:sym typeface="Arimo"/>
              </a:rPr>
              <a:t>WAN</a:t>
            </a:r>
          </a:p>
        </p:txBody>
      </p:sp>
      <p:sp>
        <p:nvSpPr>
          <p:cNvPr id="17" name="TextBox 17"/>
          <p:cNvSpPr txBox="1"/>
          <p:nvPr/>
        </p:nvSpPr>
        <p:spPr>
          <a:xfrm>
            <a:off x="685949" y="7191226"/>
            <a:ext cx="10058102" cy="389781"/>
          </a:xfrm>
          <a:prstGeom prst="rect">
            <a:avLst/>
          </a:prstGeom>
        </p:spPr>
        <p:txBody>
          <a:bodyPr lIns="0" tIns="0" rIns="0" bIns="0" rtlCol="0" anchor="t">
            <a:spAutoFit/>
          </a:bodyPr>
          <a:lstStyle/>
          <a:p>
            <a:pPr algn="l">
              <a:lnSpc>
                <a:spcPts val="2437"/>
              </a:lnSpc>
            </a:pPr>
            <a:r>
              <a:rPr lang="en-US" sz="1500">
                <a:solidFill>
                  <a:srgbClr val="E0D6DE"/>
                </a:solidFill>
                <a:latin typeface="Arimo"/>
                <a:ea typeface="Arimo"/>
                <a:cs typeface="Arimo"/>
                <a:sym typeface="Arimo"/>
              </a:rPr>
              <a:t>Red de Área Amplia: Conecta LANs y MANs a través de grandes distancias geográficas.</a:t>
            </a:r>
          </a:p>
        </p:txBody>
      </p:sp>
      <p:sp>
        <p:nvSpPr>
          <p:cNvPr id="18" name="Freeform 18" descr="preencoded.png"/>
          <p:cNvSpPr/>
          <p:nvPr/>
        </p:nvSpPr>
        <p:spPr>
          <a:xfrm>
            <a:off x="685949" y="8169027"/>
            <a:ext cx="489943" cy="489943"/>
          </a:xfrm>
          <a:custGeom>
            <a:avLst/>
            <a:gdLst/>
            <a:ahLst/>
            <a:cxnLst/>
            <a:rect l="l" t="t" r="r" b="b"/>
            <a:pathLst>
              <a:path w="489943" h="489943">
                <a:moveTo>
                  <a:pt x="0" y="0"/>
                </a:moveTo>
                <a:lnTo>
                  <a:pt x="489942" y="0"/>
                </a:lnTo>
                <a:lnTo>
                  <a:pt x="489942" y="489943"/>
                </a:lnTo>
                <a:lnTo>
                  <a:pt x="0" y="489943"/>
                </a:lnTo>
                <a:lnTo>
                  <a:pt x="0" y="0"/>
                </a:lnTo>
                <a:close/>
              </a:path>
            </a:pathLst>
          </a:custGeom>
          <a:blipFill>
            <a:blip r:embed="rId9"/>
            <a:stretch>
              <a:fillRect/>
            </a:stretch>
          </a:blipFill>
        </p:spPr>
        <p:txBody>
          <a:bodyPr/>
          <a:lstStyle/>
          <a:p>
            <a:endParaRPr lang="en-US"/>
          </a:p>
        </p:txBody>
      </p:sp>
      <p:sp>
        <p:nvSpPr>
          <p:cNvPr id="19" name="TextBox 19"/>
          <p:cNvSpPr txBox="1"/>
          <p:nvPr/>
        </p:nvSpPr>
        <p:spPr>
          <a:xfrm>
            <a:off x="685949" y="8816876"/>
            <a:ext cx="2450157" cy="344240"/>
          </a:xfrm>
          <a:prstGeom prst="rect">
            <a:avLst/>
          </a:prstGeom>
        </p:spPr>
        <p:txBody>
          <a:bodyPr lIns="0" tIns="0" rIns="0" bIns="0" rtlCol="0" anchor="t">
            <a:spAutoFit/>
          </a:bodyPr>
          <a:lstStyle/>
          <a:p>
            <a:pPr algn="l">
              <a:lnSpc>
                <a:spcPts val="2375"/>
              </a:lnSpc>
            </a:pPr>
            <a:r>
              <a:rPr lang="en-US" sz="1874">
                <a:solidFill>
                  <a:srgbClr val="E0D6DE"/>
                </a:solidFill>
                <a:latin typeface="Arimo"/>
                <a:ea typeface="Arimo"/>
                <a:cs typeface="Arimo"/>
                <a:sym typeface="Arimo"/>
              </a:rPr>
              <a:t>PAN</a:t>
            </a:r>
          </a:p>
        </p:txBody>
      </p:sp>
      <p:sp>
        <p:nvSpPr>
          <p:cNvPr id="20" name="TextBox 20"/>
          <p:cNvSpPr txBox="1"/>
          <p:nvPr/>
        </p:nvSpPr>
        <p:spPr>
          <a:xfrm>
            <a:off x="685949" y="9202490"/>
            <a:ext cx="10058102" cy="389781"/>
          </a:xfrm>
          <a:prstGeom prst="rect">
            <a:avLst/>
          </a:prstGeom>
        </p:spPr>
        <p:txBody>
          <a:bodyPr lIns="0" tIns="0" rIns="0" bIns="0" rtlCol="0" anchor="t">
            <a:spAutoFit/>
          </a:bodyPr>
          <a:lstStyle/>
          <a:p>
            <a:pPr algn="l">
              <a:lnSpc>
                <a:spcPts val="2437"/>
              </a:lnSpc>
            </a:pPr>
            <a:r>
              <a:rPr lang="en-US" sz="1500">
                <a:solidFill>
                  <a:srgbClr val="E0D6DE"/>
                </a:solidFill>
                <a:latin typeface="Arimo"/>
                <a:ea typeface="Arimo"/>
                <a:cs typeface="Arimo"/>
                <a:sym typeface="Arimo"/>
              </a:rPr>
              <a:t>Red de Área Personal: Conecta dispositivos cercanos al usuario, como teléfonos móviles, tablets, o wearables.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2802</Words>
  <Application>Microsoft Macintosh PowerPoint</Application>
  <PresentationFormat>Custom</PresentationFormat>
  <Paragraphs>569</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Arimo</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TP-Redes.pptx</dc:title>
  <cp:lastModifiedBy>GARCIA SISA FANNY</cp:lastModifiedBy>
  <cp:revision>2</cp:revision>
  <dcterms:created xsi:type="dcterms:W3CDTF">2006-08-16T00:00:00Z</dcterms:created>
  <dcterms:modified xsi:type="dcterms:W3CDTF">2024-09-20T04:13:47Z</dcterms:modified>
  <dc:identifier>DAGRQ85e1QA</dc:identifier>
</cp:coreProperties>
</file>